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32404050" cy="43205400"/>
  <p:notesSz cx="6858000" cy="9144000"/>
  <p:defaultTextStyle>
    <a:defPPr>
      <a:defRPr lang="zh-CN"/>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7C"/>
    <a:srgbClr val="0033CC"/>
    <a:srgbClr val="0066FF"/>
    <a:srgbClr val="3060FA"/>
    <a:srgbClr val="1212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86" autoAdjust="0"/>
  </p:normalViewPr>
  <p:slideViewPr>
    <p:cSldViewPr>
      <p:cViewPr>
        <p:scale>
          <a:sx n="27" d="100"/>
          <a:sy n="27" d="100"/>
        </p:scale>
        <p:origin x="1104" y="14"/>
      </p:cViewPr>
      <p:guideLst>
        <p:guide orient="horz" pos="13608"/>
        <p:guide pos="102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3CAC99-104A-404A-9DDD-83CFBA88D53C}" type="datetimeFigureOut">
              <a:rPr lang="zh-CN" altLang="en-US" smtClean="0"/>
              <a:t>2021/8/12</a:t>
            </a:fld>
            <a:endParaRPr lang="zh-CN" altLang="en-US"/>
          </a:p>
        </p:txBody>
      </p:sp>
      <p:sp>
        <p:nvSpPr>
          <p:cNvPr id="4" name="幻灯片图像占位符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FB28CB-4AA8-44FA-B510-CB12425537E3}" type="slidenum">
              <a:rPr lang="zh-CN" altLang="en-US" smtClean="0"/>
              <a:t>‹#›</a:t>
            </a:fld>
            <a:endParaRPr lang="zh-CN" altLang="en-US"/>
          </a:p>
        </p:txBody>
      </p:sp>
    </p:spTree>
    <p:extLst>
      <p:ext uri="{BB962C8B-B14F-4D97-AF65-F5344CB8AC3E}">
        <p14:creationId xmlns:p14="http://schemas.microsoft.com/office/powerpoint/2010/main" val="3304875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9FB28CB-4AA8-44FA-B510-CB12425537E3}" type="slidenum">
              <a:rPr lang="zh-CN" altLang="en-US" smtClean="0"/>
              <a:t>1</a:t>
            </a:fld>
            <a:endParaRPr lang="zh-CN" altLang="en-US"/>
          </a:p>
        </p:txBody>
      </p:sp>
    </p:spTree>
    <p:extLst>
      <p:ext uri="{BB962C8B-B14F-4D97-AF65-F5344CB8AC3E}">
        <p14:creationId xmlns:p14="http://schemas.microsoft.com/office/powerpoint/2010/main" val="1004133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430304" y="13421680"/>
            <a:ext cx="27543443" cy="9261158"/>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4860608" y="24483060"/>
            <a:ext cx="22682835" cy="11041380"/>
          </a:xfrm>
          <a:prstGeom prst="rect">
            <a:avLst/>
          </a:prstGeo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5" name="页脚占位符 4"/>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1620203" y="1730219"/>
            <a:ext cx="29163645" cy="72009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1620203" y="10081263"/>
            <a:ext cx="29163645" cy="28513567"/>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5" name="页脚占位符 4"/>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3254782" y="10901365"/>
            <a:ext cx="25833229" cy="23224902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5743847" y="10901365"/>
            <a:ext cx="76970870" cy="23224902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5" name="页脚占位符 4"/>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620203" y="1730219"/>
            <a:ext cx="29163645" cy="7200900"/>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1620203" y="10081263"/>
            <a:ext cx="29163645" cy="28513567"/>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5" name="页脚占位符 4"/>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559696" y="27763473"/>
            <a:ext cx="27543443" cy="8581073"/>
          </a:xfrm>
          <a:prstGeom prst="rect">
            <a:avLst/>
          </a:prstGeom>
        </p:spPr>
        <p:txBody>
          <a:bodyPr anchor="t"/>
          <a:lstStyle>
            <a:lvl1pPr algn="l">
              <a:defRPr sz="18900" b="1" cap="all"/>
            </a:lvl1pPr>
          </a:lstStyle>
          <a:p>
            <a:r>
              <a:rPr lang="zh-CN" altLang="en-US"/>
              <a:t>单击此处编辑母版标题样式</a:t>
            </a:r>
          </a:p>
        </p:txBody>
      </p:sp>
      <p:sp>
        <p:nvSpPr>
          <p:cNvPr id="3" name="文本占位符 2"/>
          <p:cNvSpPr>
            <a:spLocks noGrp="1"/>
          </p:cNvSpPr>
          <p:nvPr>
            <p:ph type="body" idx="1"/>
          </p:nvPr>
        </p:nvSpPr>
        <p:spPr>
          <a:xfrm>
            <a:off x="2559696" y="18312295"/>
            <a:ext cx="27543443" cy="9451178"/>
          </a:xfrm>
          <a:prstGeom prst="rect">
            <a:avLst/>
          </a:prstGeo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5" name="页脚占位符 4"/>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620203" y="1730219"/>
            <a:ext cx="29163645" cy="7200900"/>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5743846" y="63507940"/>
            <a:ext cx="51402048" cy="179642453"/>
          </a:xfrm>
          <a:prstGeom prst="rect">
            <a:avLst/>
          </a:prstGeo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7685960" y="63507940"/>
            <a:ext cx="51402051" cy="179642453"/>
          </a:xfrm>
          <a:prstGeom prst="rect">
            <a:avLst/>
          </a:prstGeo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6" name="页脚占位符 5"/>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620203" y="1730219"/>
            <a:ext cx="29163645" cy="7200900"/>
          </a:xfrm>
          <a:prstGeom prst="rect">
            <a:avLst/>
          </a:prstGeo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620203" y="9671212"/>
            <a:ext cx="14317416" cy="4030501"/>
          </a:xfrm>
          <a:prstGeom prst="rect">
            <a:avLst/>
          </a:prstGeo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zh-CN" altLang="en-US"/>
              <a:t>单击此处编辑母版文本样式</a:t>
            </a:r>
          </a:p>
        </p:txBody>
      </p:sp>
      <p:sp>
        <p:nvSpPr>
          <p:cNvPr id="4" name="内容占位符 3"/>
          <p:cNvSpPr>
            <a:spLocks noGrp="1"/>
          </p:cNvSpPr>
          <p:nvPr>
            <p:ph sz="half" idx="2"/>
          </p:nvPr>
        </p:nvSpPr>
        <p:spPr>
          <a:xfrm>
            <a:off x="1620203" y="13701713"/>
            <a:ext cx="14317416" cy="24893114"/>
          </a:xfrm>
          <a:prstGeom prst="rect">
            <a:avLst/>
          </a:prstGeo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6460809" y="9671212"/>
            <a:ext cx="14323040" cy="4030501"/>
          </a:xfrm>
          <a:prstGeom prst="rect">
            <a:avLst/>
          </a:prstGeo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zh-CN" altLang="en-US"/>
              <a:t>单击此处编辑母版文本样式</a:t>
            </a:r>
          </a:p>
        </p:txBody>
      </p:sp>
      <p:sp>
        <p:nvSpPr>
          <p:cNvPr id="6" name="内容占位符 5"/>
          <p:cNvSpPr>
            <a:spLocks noGrp="1"/>
          </p:cNvSpPr>
          <p:nvPr>
            <p:ph sz="quarter" idx="4"/>
          </p:nvPr>
        </p:nvSpPr>
        <p:spPr>
          <a:xfrm>
            <a:off x="16460809" y="13701713"/>
            <a:ext cx="14323040" cy="24893114"/>
          </a:xfrm>
          <a:prstGeom prst="rect">
            <a:avLst/>
          </a:prstGeo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8" name="页脚占位符 7"/>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620203" y="1730219"/>
            <a:ext cx="29163645" cy="7200900"/>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4" name="页脚占位符 3"/>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3" name="页脚占位符 2"/>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620204" y="1720215"/>
            <a:ext cx="10660709" cy="7320915"/>
          </a:xfrm>
          <a:prstGeom prst="rect">
            <a:avLst/>
          </a:prstGeom>
        </p:spPr>
        <p:txBody>
          <a:bodyPr anchor="b"/>
          <a:lstStyle>
            <a:lvl1pPr algn="l">
              <a:defRPr sz="9500" b="1"/>
            </a:lvl1pPr>
          </a:lstStyle>
          <a:p>
            <a:r>
              <a:rPr lang="zh-CN" altLang="en-US"/>
              <a:t>单击此处编辑母版标题样式</a:t>
            </a:r>
          </a:p>
        </p:txBody>
      </p:sp>
      <p:sp>
        <p:nvSpPr>
          <p:cNvPr id="3" name="内容占位符 2"/>
          <p:cNvSpPr>
            <a:spLocks noGrp="1"/>
          </p:cNvSpPr>
          <p:nvPr>
            <p:ph idx="1"/>
          </p:nvPr>
        </p:nvSpPr>
        <p:spPr>
          <a:xfrm>
            <a:off x="12669083" y="1720218"/>
            <a:ext cx="18114764" cy="36874612"/>
          </a:xfrm>
          <a:prstGeom prst="rect">
            <a:avLst/>
          </a:prstGeo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620204" y="9041133"/>
            <a:ext cx="10660709" cy="29553697"/>
          </a:xfrm>
          <a:prstGeom prst="rect">
            <a:avLst/>
          </a:prstGeo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zh-CN" altLang="en-US"/>
              <a:t>单击此处编辑母版文本样式</a:t>
            </a:r>
          </a:p>
        </p:txBody>
      </p:sp>
      <p:sp>
        <p:nvSpPr>
          <p:cNvPr id="5" name="日期占位符 4"/>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6" name="页脚占位符 5"/>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51421" y="30243780"/>
            <a:ext cx="19442430" cy="3570449"/>
          </a:xfrm>
          <a:prstGeom prst="rect">
            <a:avLst/>
          </a:prstGeom>
        </p:spPr>
        <p:txBody>
          <a:bodyPr anchor="b"/>
          <a:lstStyle>
            <a:lvl1pPr algn="l">
              <a:defRPr sz="9500" b="1"/>
            </a:lvl1pPr>
          </a:lstStyle>
          <a:p>
            <a:r>
              <a:rPr lang="zh-CN" altLang="en-US"/>
              <a:t>单击此处编辑母版标题样式</a:t>
            </a:r>
          </a:p>
        </p:txBody>
      </p:sp>
      <p:sp>
        <p:nvSpPr>
          <p:cNvPr id="3" name="图片占位符 2"/>
          <p:cNvSpPr>
            <a:spLocks noGrp="1"/>
          </p:cNvSpPr>
          <p:nvPr>
            <p:ph type="pic" idx="1"/>
          </p:nvPr>
        </p:nvSpPr>
        <p:spPr>
          <a:xfrm>
            <a:off x="6351421" y="3860483"/>
            <a:ext cx="19442430" cy="25923240"/>
          </a:xfrm>
          <a:prstGeom prst="rect">
            <a:avLst/>
          </a:prstGeo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zh-CN" altLang="en-US"/>
          </a:p>
        </p:txBody>
      </p:sp>
      <p:sp>
        <p:nvSpPr>
          <p:cNvPr id="4" name="文本占位符 3"/>
          <p:cNvSpPr>
            <a:spLocks noGrp="1"/>
          </p:cNvSpPr>
          <p:nvPr>
            <p:ph type="body" sz="half" idx="2"/>
          </p:nvPr>
        </p:nvSpPr>
        <p:spPr>
          <a:xfrm>
            <a:off x="6351421" y="33814229"/>
            <a:ext cx="19442430" cy="5070631"/>
          </a:xfrm>
          <a:prstGeom prst="rect">
            <a:avLst/>
          </a:prstGeo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zh-CN" altLang="en-US"/>
              <a:t>单击此处编辑母版文本样式</a:t>
            </a:r>
          </a:p>
        </p:txBody>
      </p:sp>
      <p:sp>
        <p:nvSpPr>
          <p:cNvPr id="5" name="日期占位符 4"/>
          <p:cNvSpPr>
            <a:spLocks noGrp="1"/>
          </p:cNvSpPr>
          <p:nvPr>
            <p:ph type="dt" sz="half" idx="10"/>
          </p:nvPr>
        </p:nvSpPr>
        <p:spPr>
          <a:xfrm>
            <a:off x="1620203" y="40045008"/>
            <a:ext cx="7560945" cy="2300288"/>
          </a:xfrm>
          <a:prstGeom prst="rect">
            <a:avLst/>
          </a:prstGeom>
        </p:spPr>
        <p:txBody>
          <a:bodyPr/>
          <a:lstStyle/>
          <a:p>
            <a:fld id="{5A9664A5-03A1-43FD-9D87-6637582F2FE6}" type="datetimeFigureOut">
              <a:rPr lang="zh-CN" altLang="en-US" smtClean="0"/>
              <a:t>2021/8/12</a:t>
            </a:fld>
            <a:endParaRPr lang="zh-CN" altLang="en-US"/>
          </a:p>
        </p:txBody>
      </p:sp>
      <p:sp>
        <p:nvSpPr>
          <p:cNvPr id="6" name="页脚占位符 5"/>
          <p:cNvSpPr>
            <a:spLocks noGrp="1"/>
          </p:cNvSpPr>
          <p:nvPr>
            <p:ph type="ftr" sz="quarter" idx="11"/>
          </p:nvPr>
        </p:nvSpPr>
        <p:spPr>
          <a:xfrm>
            <a:off x="11071384" y="40045008"/>
            <a:ext cx="10261283" cy="2300288"/>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23222903" y="40045008"/>
            <a:ext cx="7560945" cy="2300288"/>
          </a:xfrm>
          <a:prstGeom prst="rect">
            <a:avLst/>
          </a:prstGeom>
        </p:spPr>
        <p:txBody>
          <a:bodyPr/>
          <a:lstStyle/>
          <a:p>
            <a:fld id="{527C33DD-2447-473B-A6BD-BE889B2D93D5}"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Picture 31" descr="j0298897"/>
          <p:cNvPicPr>
            <a:picLocks noChangeAspect="1" noChangeArrowheads="1"/>
          </p:cNvPicPr>
          <p:nvPr userDrawn="1"/>
        </p:nvPicPr>
        <p:blipFill>
          <a:blip r:embed="rId13" cstate="print">
            <a:lum bright="90000"/>
            <a:extLst>
              <a:ext uri="{28A0092B-C50C-407E-A947-70E740481C1C}">
                <a14:useLocalDpi xmlns:a14="http://schemas.microsoft.com/office/drawing/2010/main" val="0"/>
              </a:ext>
            </a:extLst>
          </a:blip>
          <a:srcRect/>
          <a:stretch>
            <a:fillRect/>
          </a:stretch>
        </p:blipFill>
        <p:spPr bwMode="auto">
          <a:xfrm>
            <a:off x="25447701" y="3132306"/>
            <a:ext cx="6956349" cy="6076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p:nvPr userDrawn="1"/>
        </p:nvSpPr>
        <p:spPr>
          <a:xfrm>
            <a:off x="0" y="0"/>
            <a:ext cx="32400000" cy="34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4050" y="42521108"/>
            <a:ext cx="32400000" cy="7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Picture 44" descr="xiaohui"/>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08440" y="323694"/>
            <a:ext cx="2836397" cy="280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图片 15" descr="https://timgsa.baidu.com/timg?image&amp;quality=80&amp;size=b9999_10000&amp;sec=1539278294260&amp;di=497ca0377505156f14d3bce882f8c509&amp;imgtype=0&amp;src=http%3A%2F%2Fpic.90sjimg.com%2Fdesign%2F00%2F69%2F49%2F81%2F58faca8637b66.png"/>
          <p:cNvPicPr/>
          <p:nvPr userDrawn="1"/>
        </p:nvPicPr>
        <p:blipFill>
          <a:blip r:embed="rId1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49" y="35572252"/>
            <a:ext cx="7557015" cy="6948856"/>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520" indent="-1620520" algn="l" defTabSz="4320540"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10280" indent="-1350010" algn="l" defTabSz="432054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p:bodyStyle>
    <p:otherStyle>
      <a:defPPr>
        <a:defRPr lang="zh-CN"/>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mailto:chenzehui@nuaa.edu.cn" TargetMode="External"/><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96669" y="266999"/>
            <a:ext cx="22826536" cy="3139321"/>
          </a:xfrm>
          <a:prstGeom prst="rect">
            <a:avLst/>
          </a:prstGeom>
          <a:noFill/>
        </p:spPr>
        <p:txBody>
          <a:bodyPr wrap="square" rtlCol="0">
            <a:spAutoFit/>
          </a:bodyPr>
          <a:lstStyle/>
          <a:p>
            <a:pPr algn="ctr"/>
            <a:r>
              <a:rPr lang="en-US" altLang="zh-CN" sz="6600" b="1" dirty="0">
                <a:solidFill>
                  <a:schemeClr val="bg1"/>
                </a:solidFill>
              </a:rPr>
              <a:t>A New compact UWB Filtering Power Divider With </a:t>
            </a:r>
          </a:p>
          <a:p>
            <a:pPr algn="ctr"/>
            <a:r>
              <a:rPr lang="en-US" altLang="zh-CN" sz="6600" b="1" dirty="0">
                <a:solidFill>
                  <a:schemeClr val="bg1"/>
                </a:solidFill>
              </a:rPr>
              <a:t>Quasi-Chebyshev Equal-Ripple Response</a:t>
            </a:r>
          </a:p>
          <a:p>
            <a:pPr algn="ctr"/>
            <a:r>
              <a:rPr lang="en-US" altLang="zh-CN" sz="6600" dirty="0" err="1">
                <a:solidFill>
                  <a:schemeClr val="bg1"/>
                </a:solidFill>
              </a:rPr>
              <a:t>Zehui</a:t>
            </a:r>
            <a:r>
              <a:rPr lang="en-US" altLang="zh-CN" sz="6600" dirty="0">
                <a:solidFill>
                  <a:schemeClr val="bg1"/>
                </a:solidFill>
              </a:rPr>
              <a:t> Chen, </a:t>
            </a:r>
            <a:r>
              <a:rPr lang="en-US" altLang="zh-CN" sz="6600" dirty="0" err="1">
                <a:solidFill>
                  <a:schemeClr val="bg1"/>
                </a:solidFill>
              </a:rPr>
              <a:t>Yongjiu</a:t>
            </a:r>
            <a:r>
              <a:rPr lang="en-US" altLang="zh-CN" sz="6600" dirty="0">
                <a:solidFill>
                  <a:schemeClr val="bg1"/>
                </a:solidFill>
              </a:rPr>
              <a:t> Zhao, Du Chen, </a:t>
            </a:r>
            <a:r>
              <a:rPr lang="en-US" altLang="zh-CN" sz="6600" dirty="0" err="1">
                <a:solidFill>
                  <a:schemeClr val="bg1"/>
                </a:solidFill>
              </a:rPr>
              <a:t>Qinmeng</a:t>
            </a:r>
            <a:r>
              <a:rPr lang="en-US" altLang="zh-CN" sz="6600" dirty="0">
                <a:solidFill>
                  <a:schemeClr val="bg1"/>
                </a:solidFill>
              </a:rPr>
              <a:t> Ji, Chao Liu</a:t>
            </a:r>
            <a:endParaRPr lang="zh-CN" altLang="en-US" sz="6600" dirty="0">
              <a:solidFill>
                <a:schemeClr val="bg1"/>
              </a:solidFill>
              <a:ea typeface="宋体" panose="02010600030101010101" pitchFamily="2" charset="-122"/>
            </a:endParaRPr>
          </a:p>
        </p:txBody>
      </p:sp>
      <p:grpSp>
        <p:nvGrpSpPr>
          <p:cNvPr id="19" name="组合 18"/>
          <p:cNvGrpSpPr/>
          <p:nvPr/>
        </p:nvGrpSpPr>
        <p:grpSpPr>
          <a:xfrm>
            <a:off x="1008337" y="4365493"/>
            <a:ext cx="14329592" cy="1323439"/>
            <a:chOff x="1008337" y="4402722"/>
            <a:chExt cx="14329592" cy="1323439"/>
          </a:xfrm>
        </p:grpSpPr>
        <p:sp>
          <p:nvSpPr>
            <p:cNvPr id="13" name="矩形 12"/>
            <p:cNvSpPr/>
            <p:nvPr/>
          </p:nvSpPr>
          <p:spPr>
            <a:xfrm>
              <a:off x="1008337" y="4402722"/>
              <a:ext cx="14329592" cy="7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TextBox 13"/>
            <p:cNvSpPr txBox="1"/>
            <p:nvPr/>
          </p:nvSpPr>
          <p:spPr>
            <a:xfrm>
              <a:off x="1008337" y="4402722"/>
              <a:ext cx="14329592" cy="1323439"/>
            </a:xfrm>
            <a:prstGeom prst="rect">
              <a:avLst/>
            </a:prstGeom>
            <a:noFill/>
          </p:spPr>
          <p:txBody>
            <a:bodyPr wrap="square" rtlCol="0">
              <a:spAutoFit/>
            </a:bodyPr>
            <a:lstStyle/>
            <a:p>
              <a:pPr algn="ctr"/>
              <a:r>
                <a:rPr lang="en-US" altLang="zh-CN" sz="4000" b="1" dirty="0">
                  <a:solidFill>
                    <a:schemeClr val="bg1"/>
                  </a:solidFill>
                </a:rPr>
                <a:t>Abstract</a:t>
              </a:r>
            </a:p>
            <a:p>
              <a:pPr algn="ctr"/>
              <a:endParaRPr lang="zh-CN" altLang="en-US" sz="4000" b="1" dirty="0">
                <a:solidFill>
                  <a:schemeClr val="bg1"/>
                </a:solidFill>
              </a:endParaRPr>
            </a:p>
          </p:txBody>
        </p:sp>
      </p:grpSp>
      <p:grpSp>
        <p:nvGrpSpPr>
          <p:cNvPr id="18" name="组合 17"/>
          <p:cNvGrpSpPr/>
          <p:nvPr/>
        </p:nvGrpSpPr>
        <p:grpSpPr>
          <a:xfrm>
            <a:off x="1080345" y="11163720"/>
            <a:ext cx="14329592" cy="789908"/>
            <a:chOff x="1008337" y="11377564"/>
            <a:chExt cx="14329592" cy="789908"/>
          </a:xfrm>
        </p:grpSpPr>
        <p:sp>
          <p:nvSpPr>
            <p:cNvPr id="15" name="矩形 14"/>
            <p:cNvSpPr/>
            <p:nvPr/>
          </p:nvSpPr>
          <p:spPr>
            <a:xfrm>
              <a:off x="1008337" y="11411472"/>
              <a:ext cx="14329592" cy="7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extBox 15"/>
            <p:cNvSpPr txBox="1"/>
            <p:nvPr/>
          </p:nvSpPr>
          <p:spPr>
            <a:xfrm>
              <a:off x="1008337" y="11377564"/>
              <a:ext cx="14329592" cy="707886"/>
            </a:xfrm>
            <a:prstGeom prst="rect">
              <a:avLst/>
            </a:prstGeom>
            <a:noFill/>
          </p:spPr>
          <p:txBody>
            <a:bodyPr wrap="square" rtlCol="0">
              <a:spAutoFit/>
            </a:bodyPr>
            <a:lstStyle/>
            <a:p>
              <a:pPr algn="ctr"/>
              <a:r>
                <a:rPr lang="en-US" altLang="zh-CN" sz="4000" b="1" dirty="0">
                  <a:solidFill>
                    <a:schemeClr val="bg1"/>
                  </a:solidFill>
                </a:rPr>
                <a:t>Introduction</a:t>
              </a:r>
            </a:p>
          </p:txBody>
        </p:sp>
      </p:grpSp>
      <p:grpSp>
        <p:nvGrpSpPr>
          <p:cNvPr id="20" name="组合 19"/>
          <p:cNvGrpSpPr/>
          <p:nvPr/>
        </p:nvGrpSpPr>
        <p:grpSpPr>
          <a:xfrm>
            <a:off x="1080345" y="18724560"/>
            <a:ext cx="14329592" cy="789908"/>
            <a:chOff x="1008337" y="11377564"/>
            <a:chExt cx="14329592" cy="789908"/>
          </a:xfrm>
        </p:grpSpPr>
        <p:sp>
          <p:nvSpPr>
            <p:cNvPr id="21" name="矩形 20"/>
            <p:cNvSpPr/>
            <p:nvPr/>
          </p:nvSpPr>
          <p:spPr>
            <a:xfrm>
              <a:off x="1008337" y="11411472"/>
              <a:ext cx="14329592" cy="7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TextBox 21"/>
            <p:cNvSpPr txBox="1"/>
            <p:nvPr/>
          </p:nvSpPr>
          <p:spPr>
            <a:xfrm>
              <a:off x="1008337" y="11377564"/>
              <a:ext cx="14329592" cy="707886"/>
            </a:xfrm>
            <a:prstGeom prst="rect">
              <a:avLst/>
            </a:prstGeom>
            <a:noFill/>
          </p:spPr>
          <p:txBody>
            <a:bodyPr wrap="square" rtlCol="0">
              <a:spAutoFit/>
            </a:bodyPr>
            <a:lstStyle/>
            <a:p>
              <a:pPr algn="ctr"/>
              <a:r>
                <a:rPr lang="en-US" altLang="zh-CN" sz="4000" b="1" dirty="0">
                  <a:solidFill>
                    <a:schemeClr val="bg1"/>
                  </a:solidFill>
                </a:rPr>
                <a:t>Structure and methodology</a:t>
              </a:r>
              <a:endParaRPr lang="zh-CN" altLang="en-US" sz="4000" b="1" dirty="0">
                <a:solidFill>
                  <a:schemeClr val="bg1"/>
                </a:solidFill>
              </a:endParaRPr>
            </a:p>
          </p:txBody>
        </p:sp>
      </p:grpSp>
      <p:grpSp>
        <p:nvGrpSpPr>
          <p:cNvPr id="23" name="组合 22"/>
          <p:cNvGrpSpPr/>
          <p:nvPr/>
        </p:nvGrpSpPr>
        <p:grpSpPr>
          <a:xfrm>
            <a:off x="16634073" y="11161540"/>
            <a:ext cx="14329592" cy="789908"/>
            <a:chOff x="1008337" y="11377564"/>
            <a:chExt cx="14329592" cy="789908"/>
          </a:xfrm>
        </p:grpSpPr>
        <p:sp>
          <p:nvSpPr>
            <p:cNvPr id="24" name="矩形 23"/>
            <p:cNvSpPr/>
            <p:nvPr/>
          </p:nvSpPr>
          <p:spPr>
            <a:xfrm>
              <a:off x="1008337" y="11411472"/>
              <a:ext cx="14329592" cy="7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TextBox 24"/>
            <p:cNvSpPr txBox="1"/>
            <p:nvPr/>
          </p:nvSpPr>
          <p:spPr>
            <a:xfrm>
              <a:off x="1008337" y="11377564"/>
              <a:ext cx="14329592" cy="706755"/>
            </a:xfrm>
            <a:prstGeom prst="rect">
              <a:avLst/>
            </a:prstGeom>
            <a:noFill/>
          </p:spPr>
          <p:txBody>
            <a:bodyPr wrap="square" rtlCol="0">
              <a:spAutoFit/>
            </a:bodyPr>
            <a:lstStyle/>
            <a:p>
              <a:pPr algn="ctr"/>
              <a:r>
                <a:rPr lang="en-US" altLang="zh-CN" sz="4000" b="1">
                  <a:solidFill>
                    <a:schemeClr val="bg1"/>
                  </a:solidFill>
                </a:rPr>
                <a:t>Results</a:t>
              </a:r>
            </a:p>
          </p:txBody>
        </p:sp>
      </p:grpSp>
      <p:sp>
        <p:nvSpPr>
          <p:cNvPr id="32" name="AutoShape 3"/>
          <p:cNvSpPr>
            <a:spLocks noChangeArrowheads="1"/>
          </p:cNvSpPr>
          <p:nvPr/>
        </p:nvSpPr>
        <p:spPr bwMode="auto">
          <a:xfrm>
            <a:off x="504281" y="38164540"/>
            <a:ext cx="15589820" cy="4210372"/>
          </a:xfrm>
          <a:prstGeom prst="roundRect">
            <a:avLst>
              <a:gd name="adj" fmla="val 8615"/>
            </a:avLst>
          </a:prstGeom>
          <a:noFill/>
          <a:ln w="57150">
            <a:solidFill>
              <a:srgbClr val="003D7C"/>
            </a:solidFill>
            <a:rou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Arial" panose="020B0604020202020204" pitchFamily="34" charset="0"/>
                <a:ea typeface="宋体" panose="02010600030101010101" pitchFamily="2" charset="-122"/>
              </a:defRPr>
            </a:lvl1pPr>
            <a:lvl2pPr marL="742950" indent="-285750" eaLnBrk="0" hangingPunct="0">
              <a:defRPr sz="2400">
                <a:solidFill>
                  <a:schemeClr val="tx1"/>
                </a:solidFill>
                <a:latin typeface="Arial" panose="020B0604020202020204" pitchFamily="34" charset="0"/>
                <a:ea typeface="宋体" panose="02010600030101010101" pitchFamily="2" charset="-122"/>
              </a:defRPr>
            </a:lvl2pPr>
            <a:lvl3pPr marL="1143000" indent="-228600" eaLnBrk="0" hangingPunct="0">
              <a:defRPr sz="2400">
                <a:solidFill>
                  <a:schemeClr val="tx1"/>
                </a:solidFill>
                <a:latin typeface="Arial" panose="020B0604020202020204" pitchFamily="34" charset="0"/>
                <a:ea typeface="宋体" panose="02010600030101010101" pitchFamily="2" charset="-122"/>
              </a:defRPr>
            </a:lvl3pPr>
            <a:lvl4pPr marL="1600200" indent="-228600" eaLnBrk="0" hangingPunct="0">
              <a:defRPr sz="2400">
                <a:solidFill>
                  <a:schemeClr val="tx1"/>
                </a:solidFill>
                <a:latin typeface="Arial" panose="020B0604020202020204" pitchFamily="34" charset="0"/>
                <a:ea typeface="宋体" panose="02010600030101010101" pitchFamily="2" charset="-122"/>
              </a:defRPr>
            </a:lvl4pPr>
            <a:lvl5pPr marL="2057400" indent="-228600" eaLnBrk="0" hangingPunct="0">
              <a:defRPr sz="24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zh-CN">
              <a:latin typeface="Times New Roman" panose="02020603050405020304" pitchFamily="18" charset="0"/>
            </a:endParaRPr>
          </a:p>
        </p:txBody>
      </p:sp>
      <p:sp>
        <p:nvSpPr>
          <p:cNvPr id="34" name="TextBox 33"/>
          <p:cNvSpPr txBox="1"/>
          <p:nvPr/>
        </p:nvSpPr>
        <p:spPr>
          <a:xfrm>
            <a:off x="772635" y="38452572"/>
            <a:ext cx="14171828" cy="4031873"/>
          </a:xfrm>
          <a:prstGeom prst="rect">
            <a:avLst/>
          </a:prstGeom>
          <a:noFill/>
        </p:spPr>
        <p:txBody>
          <a:bodyPr wrap="square" rtlCol="0">
            <a:spAutoFit/>
          </a:bodyPr>
          <a:lstStyle/>
          <a:p>
            <a:r>
              <a:rPr lang="en-US" altLang="zh-CN" sz="3200" dirty="0"/>
              <a:t>Team Member</a:t>
            </a:r>
          </a:p>
          <a:p>
            <a:r>
              <a:rPr lang="en-US" altLang="zh-CN" sz="3200" dirty="0"/>
              <a:t>Professor </a:t>
            </a:r>
            <a:r>
              <a:rPr lang="en-US" altLang="zh-CN" sz="3200" dirty="0" err="1"/>
              <a:t>Yongjiu</a:t>
            </a:r>
            <a:r>
              <a:rPr lang="en-US" altLang="zh-CN" sz="3200" dirty="0"/>
              <a:t> Zhao, </a:t>
            </a:r>
            <a:r>
              <a:rPr lang="en-US" altLang="zh-CN" sz="3200" dirty="0" err="1"/>
              <a:t>Zehui</a:t>
            </a:r>
            <a:r>
              <a:rPr lang="en-US" altLang="zh-CN" sz="3200" dirty="0"/>
              <a:t> Chen, Du Chen,</a:t>
            </a:r>
            <a:r>
              <a:rPr lang="zh-CN" altLang="en-US" sz="3200" dirty="0"/>
              <a:t> </a:t>
            </a:r>
            <a:r>
              <a:rPr lang="en-US" altLang="zh-CN" sz="3200" dirty="0" err="1"/>
              <a:t>Qinmeng</a:t>
            </a:r>
            <a:r>
              <a:rPr lang="zh-CN" altLang="en-US" sz="3200" dirty="0"/>
              <a:t> </a:t>
            </a:r>
            <a:r>
              <a:rPr lang="en-US" altLang="zh-CN" sz="3200" dirty="0"/>
              <a:t>Ji, Chao </a:t>
            </a:r>
            <a:r>
              <a:rPr lang="en-US" altLang="zh-CN" sz="3200" dirty="0" err="1"/>
              <a:t>liu</a:t>
            </a:r>
            <a:r>
              <a:rPr lang="en-US" altLang="zh-CN" sz="3200" dirty="0"/>
              <a:t>, jiang long Du</a:t>
            </a:r>
          </a:p>
          <a:p>
            <a:r>
              <a:rPr lang="en-US" altLang="zh-CN" sz="3200" dirty="0"/>
              <a:t>Dr. Chen Yu, Dr. Wenjun Qi</a:t>
            </a:r>
          </a:p>
          <a:p>
            <a:r>
              <a:rPr lang="en-US" altLang="zh-CN" sz="3200" dirty="0"/>
              <a:t>Contact Person: </a:t>
            </a:r>
            <a:r>
              <a:rPr lang="en-US" altLang="zh-CN" sz="3200" dirty="0" err="1"/>
              <a:t>Zehui</a:t>
            </a:r>
            <a:r>
              <a:rPr lang="en-US" altLang="zh-CN" sz="3200" dirty="0"/>
              <a:t> Chen</a:t>
            </a:r>
            <a:endParaRPr lang="en-US" altLang="zh-CN" sz="3200" i="1" dirty="0"/>
          </a:p>
          <a:p>
            <a:r>
              <a:rPr lang="en-US" altLang="zh-CN" sz="3200" dirty="0"/>
              <a:t>E-mail: </a:t>
            </a:r>
            <a:r>
              <a:rPr lang="en-US" altLang="zh-CN" sz="3200" dirty="0">
                <a:hlinkClick r:id="rId3"/>
              </a:rPr>
              <a:t>chenzehui@nuaa.edu.cn</a:t>
            </a:r>
            <a:endParaRPr lang="en-US" altLang="zh-CN" sz="3200" dirty="0"/>
          </a:p>
          <a:p>
            <a:r>
              <a:rPr lang="en-US" altLang="zh-CN" sz="3200" dirty="0"/>
              <a:t>College of Electronic and Information Engineering</a:t>
            </a:r>
          </a:p>
          <a:p>
            <a:r>
              <a:rPr lang="en-US" altLang="zh-CN" sz="3200" dirty="0"/>
              <a:t> Nanjing University of Aeronautics and Astronautics </a:t>
            </a:r>
          </a:p>
          <a:p>
            <a:r>
              <a:rPr lang="en-US" altLang="zh-CN" sz="3200" dirty="0"/>
              <a:t>29 </a:t>
            </a:r>
            <a:r>
              <a:rPr lang="en-US" altLang="zh-CN" sz="3200" dirty="0" err="1"/>
              <a:t>Jiangjun</a:t>
            </a:r>
            <a:r>
              <a:rPr lang="en-US" altLang="zh-CN" sz="3200" dirty="0"/>
              <a:t> St., Nanjing, China, Post Code: 211106</a:t>
            </a:r>
          </a:p>
        </p:txBody>
      </p:sp>
      <p:grpSp>
        <p:nvGrpSpPr>
          <p:cNvPr id="36" name="组合 35"/>
          <p:cNvGrpSpPr/>
          <p:nvPr/>
        </p:nvGrpSpPr>
        <p:grpSpPr>
          <a:xfrm>
            <a:off x="16902282" y="34276108"/>
            <a:ext cx="14329592" cy="789908"/>
            <a:chOff x="1008337" y="11377564"/>
            <a:chExt cx="14329592" cy="789908"/>
          </a:xfrm>
        </p:grpSpPr>
        <p:sp>
          <p:nvSpPr>
            <p:cNvPr id="37" name="矩形 36"/>
            <p:cNvSpPr/>
            <p:nvPr/>
          </p:nvSpPr>
          <p:spPr>
            <a:xfrm>
              <a:off x="1008337" y="11411472"/>
              <a:ext cx="14329592" cy="756000"/>
            </a:xfrm>
            <a:prstGeom prst="rect">
              <a:avLst/>
            </a:prstGeom>
            <a:solidFill>
              <a:srgbClr val="003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TextBox 37"/>
            <p:cNvSpPr txBox="1"/>
            <p:nvPr/>
          </p:nvSpPr>
          <p:spPr>
            <a:xfrm>
              <a:off x="1008337" y="11377564"/>
              <a:ext cx="14329592" cy="707886"/>
            </a:xfrm>
            <a:prstGeom prst="rect">
              <a:avLst/>
            </a:prstGeom>
            <a:noFill/>
          </p:spPr>
          <p:txBody>
            <a:bodyPr wrap="square" rtlCol="0">
              <a:spAutoFit/>
            </a:bodyPr>
            <a:lstStyle/>
            <a:p>
              <a:pPr algn="ctr"/>
              <a:r>
                <a:rPr lang="en-US" altLang="zh-CN" sz="4000" b="1" dirty="0">
                  <a:solidFill>
                    <a:schemeClr val="bg1"/>
                  </a:solidFill>
                </a:rPr>
                <a:t>CONCLUSION</a:t>
              </a:r>
            </a:p>
          </p:txBody>
        </p:sp>
      </p:grpSp>
      <p:sp>
        <p:nvSpPr>
          <p:cNvPr id="41" name="TextBox 31"/>
          <p:cNvSpPr txBox="1">
            <a:spLocks noChangeArrowheads="1"/>
          </p:cNvSpPr>
          <p:nvPr/>
        </p:nvSpPr>
        <p:spPr bwMode="auto">
          <a:xfrm>
            <a:off x="17380634" y="24484761"/>
            <a:ext cx="14097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100">
                <a:solidFill>
                  <a:schemeClr val="tx1"/>
                </a:solidFill>
                <a:latin typeface="Times New Roman" panose="02020603050405020304" pitchFamily="18" charset="0"/>
              </a:defRPr>
            </a:lvl1pPr>
            <a:lvl2pPr marL="742950" indent="-285750" eaLnBrk="0" hangingPunct="0">
              <a:defRPr sz="10100">
                <a:solidFill>
                  <a:schemeClr val="tx1"/>
                </a:solidFill>
                <a:latin typeface="Times New Roman" panose="02020603050405020304" pitchFamily="18" charset="0"/>
              </a:defRPr>
            </a:lvl2pPr>
            <a:lvl3pPr marL="1143000" indent="-228600" eaLnBrk="0" hangingPunct="0">
              <a:defRPr sz="10100">
                <a:solidFill>
                  <a:schemeClr val="tx1"/>
                </a:solidFill>
                <a:latin typeface="Times New Roman" panose="02020603050405020304" pitchFamily="18" charset="0"/>
              </a:defRPr>
            </a:lvl3pPr>
            <a:lvl4pPr marL="1600200" indent="-228600" eaLnBrk="0" hangingPunct="0">
              <a:defRPr sz="10100">
                <a:solidFill>
                  <a:schemeClr val="tx1"/>
                </a:solidFill>
                <a:latin typeface="Times New Roman" panose="02020603050405020304" pitchFamily="18" charset="0"/>
              </a:defRPr>
            </a:lvl4pPr>
            <a:lvl5pPr marL="2057400" indent="-228600" eaLnBrk="0" hangingPunct="0">
              <a:defRPr sz="101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0100">
                <a:solidFill>
                  <a:schemeClr val="tx1"/>
                </a:solidFill>
                <a:latin typeface="Times New Roman" panose="02020603050405020304" pitchFamily="18" charset="0"/>
              </a:defRPr>
            </a:lvl9pPr>
          </a:lstStyle>
          <a:p>
            <a:pPr algn="ctr" eaLnBrk="1" hangingPunct="1"/>
            <a:r>
              <a:rPr lang="en-US" altLang="zh-CN" sz="3600" dirty="0"/>
              <a:t>Fig.  4 (a) Insertion loss S21, S31, and return loss S11. (b) Output port return loss S22 and isolation S23.</a:t>
            </a:r>
            <a:endParaRPr lang="zh-CN" altLang="en-US" sz="3600" dirty="0">
              <a:ea typeface="宋体" panose="02010600030101010101" pitchFamily="2" charset="-122"/>
            </a:endParaRPr>
          </a:p>
        </p:txBody>
      </p:sp>
      <p:sp>
        <p:nvSpPr>
          <p:cNvPr id="35" name="TextBox 34"/>
          <p:cNvSpPr txBox="1"/>
          <p:nvPr/>
        </p:nvSpPr>
        <p:spPr>
          <a:xfrm>
            <a:off x="792313" y="5112868"/>
            <a:ext cx="14545616" cy="6186309"/>
          </a:xfrm>
          <a:prstGeom prst="rect">
            <a:avLst/>
          </a:prstGeom>
          <a:noFill/>
        </p:spPr>
        <p:txBody>
          <a:bodyPr wrap="square" rtlCol="0">
            <a:spAutoFit/>
          </a:bodyPr>
          <a:lstStyle/>
          <a:p>
            <a:pPr marL="571500" indent="-571500" algn="just">
              <a:buFont typeface="Wingdings" panose="05000000000000000000" pitchFamily="2" charset="2"/>
              <a:buChar char="n"/>
            </a:pPr>
            <a:r>
              <a:rPr lang="en-US" altLang="zh-CN" sz="3600" dirty="0">
                <a:solidFill>
                  <a:srgbClr val="003D7C"/>
                </a:solidFill>
              </a:rPr>
              <a:t>A compact power divider with ultra-wideband (UWB) quasi-Chebyshev filtering response is proposed in this paper. By employing slotted microstrip cross-junction and hybrid </a:t>
            </a:r>
            <a:r>
              <a:rPr lang="en-US" altLang="zh-CN" sz="3600" dirty="0" err="1">
                <a:solidFill>
                  <a:srgbClr val="003D7C"/>
                </a:solidFill>
              </a:rPr>
              <a:t>slotline</a:t>
            </a:r>
            <a:r>
              <a:rPr lang="en-US" altLang="zh-CN" sz="3600" dirty="0">
                <a:solidFill>
                  <a:srgbClr val="003D7C"/>
                </a:solidFill>
              </a:rPr>
              <a:t>/ microstrip resonator, a UWB passband and wide isolation can be realized simultaneously. A perfectly matching is obtained by analyzing the equivalent circuits of even/odd mode. Then, a quasi-Chebyshev filtering response is theoretically realized by using the modified 2-port transmission-line (TL) network with asymmetrical port impedances. To verify our new approach, a prototype UWB PD operating at 3.1-10.8GHz is designed, the fractional bandwidth of the proposed PD is 110% (-15 dB return loss). Simulated results show good agreement with theoretical analysis.</a:t>
            </a:r>
            <a:endParaRPr lang="zh-CN" altLang="en-US" sz="3600" dirty="0"/>
          </a:p>
        </p:txBody>
      </p:sp>
      <p:sp>
        <p:nvSpPr>
          <p:cNvPr id="47" name="TextBox 46"/>
          <p:cNvSpPr txBox="1"/>
          <p:nvPr/>
        </p:nvSpPr>
        <p:spPr>
          <a:xfrm>
            <a:off x="792313" y="11982073"/>
            <a:ext cx="14185576" cy="6740307"/>
          </a:xfrm>
          <a:prstGeom prst="rect">
            <a:avLst/>
          </a:prstGeom>
          <a:noFill/>
        </p:spPr>
        <p:txBody>
          <a:bodyPr wrap="square" rtlCol="0">
            <a:spAutoFit/>
          </a:bodyPr>
          <a:lstStyle/>
          <a:p>
            <a:pPr marL="571500" indent="-571500" algn="just">
              <a:buFont typeface="Wingdings" panose="05000000000000000000" pitchFamily="2" charset="2"/>
              <a:buChar char="n"/>
            </a:pPr>
            <a:r>
              <a:rPr lang="en-US" altLang="zh-CN" sz="3600" dirty="0">
                <a:solidFill>
                  <a:srgbClr val="003D7C"/>
                </a:solidFill>
              </a:rPr>
              <a:t>Since the band covers 3.1-10.6GHz is announced as unlicensed spectrum for UWB system, UWB radio technology has attracted massive attention. Power divider (PD), as an essential component in microwave wireless communication systems, with wideband or even UWB performance is always demanded for increasing the capacity of wireless systems. In this paper, a new compact UWB PD with quasi-Chebyshev filtering response is proposed, as shown in Fig. 1. The wideband isolation is realized by slotted microstrip cross junction with a resistor embedded in it. Then, to get perfectly matching even- odd mode analysis is applied. Next, the filtering response can be synthetically realized with Chebyshev polynomial function. Finally, a 3-pole UWB PD is designed and simulated in the electromagnetic (EM) environment.</a:t>
            </a:r>
            <a:endParaRPr lang="zh-CN" altLang="en-US" sz="3600" dirty="0"/>
          </a:p>
        </p:txBody>
      </p:sp>
      <p:sp>
        <p:nvSpPr>
          <p:cNvPr id="48" name="TextBox 47"/>
          <p:cNvSpPr txBox="1"/>
          <p:nvPr/>
        </p:nvSpPr>
        <p:spPr>
          <a:xfrm>
            <a:off x="16058009" y="4536804"/>
            <a:ext cx="14905656" cy="3416320"/>
          </a:xfrm>
          <a:prstGeom prst="rect">
            <a:avLst/>
          </a:prstGeom>
          <a:noFill/>
        </p:spPr>
        <p:txBody>
          <a:bodyPr wrap="square" rtlCol="0">
            <a:spAutoFit/>
          </a:bodyPr>
          <a:lstStyle/>
          <a:p>
            <a:pPr marL="571500" indent="-571500" algn="just">
              <a:buFont typeface="Wingdings" panose="05000000000000000000" pitchFamily="2" charset="2"/>
              <a:buChar char="n"/>
            </a:pPr>
            <a:r>
              <a:rPr lang="en-US" altLang="zh-CN" sz="3600" dirty="0">
                <a:solidFill>
                  <a:srgbClr val="003D7C"/>
                </a:solidFill>
              </a:rPr>
              <a:t>The simplified odd/even- mode half equivalent circuit of the proposed UWB PD are derived in Fig. 3 (a) and (b). The inductance of L can be ignored since it is so small. Zo1, Ze1 represent the odd/even- mode characteristic impedance of </a:t>
            </a:r>
            <a:r>
              <a:rPr lang="en-US" altLang="zh-CN" sz="3600" dirty="0" err="1">
                <a:solidFill>
                  <a:srgbClr val="003D7C"/>
                </a:solidFill>
              </a:rPr>
              <a:t>slotline</a:t>
            </a:r>
            <a:r>
              <a:rPr lang="en-US" altLang="zh-CN" sz="3600" dirty="0">
                <a:solidFill>
                  <a:srgbClr val="003D7C"/>
                </a:solidFill>
              </a:rPr>
              <a:t>/microstrip respectively. Both cascaded </a:t>
            </a:r>
            <a:r>
              <a:rPr lang="en-US" altLang="zh-CN" sz="3600" dirty="0" err="1">
                <a:solidFill>
                  <a:srgbClr val="003D7C"/>
                </a:solidFill>
              </a:rPr>
              <a:t>slotline</a:t>
            </a:r>
            <a:r>
              <a:rPr lang="en-US" altLang="zh-CN" sz="3600" dirty="0">
                <a:solidFill>
                  <a:srgbClr val="003D7C"/>
                </a:solidFill>
              </a:rPr>
              <a:t> section and open/short stubs are all equal in length θ, and their characteristic impedance are defined as </a:t>
            </a:r>
            <a:r>
              <a:rPr lang="en-US" altLang="zh-CN" sz="3600" dirty="0" err="1">
                <a:solidFill>
                  <a:srgbClr val="003D7C"/>
                </a:solidFill>
              </a:rPr>
              <a:t>Zsc</a:t>
            </a:r>
            <a:r>
              <a:rPr lang="en-US" altLang="zh-CN" sz="3600" dirty="0">
                <a:solidFill>
                  <a:srgbClr val="003D7C"/>
                </a:solidFill>
              </a:rPr>
              <a:t>, </a:t>
            </a:r>
            <a:r>
              <a:rPr lang="en-US" altLang="zh-CN" sz="3600" dirty="0" err="1">
                <a:solidFill>
                  <a:srgbClr val="003D7C"/>
                </a:solidFill>
              </a:rPr>
              <a:t>Zmo</a:t>
            </a:r>
            <a:r>
              <a:rPr lang="en-US" altLang="zh-CN" sz="3600" dirty="0">
                <a:solidFill>
                  <a:srgbClr val="003D7C"/>
                </a:solidFill>
              </a:rPr>
              <a:t> and </a:t>
            </a:r>
            <a:r>
              <a:rPr lang="en-US" altLang="zh-CN" sz="3600" dirty="0" err="1">
                <a:solidFill>
                  <a:srgbClr val="003D7C"/>
                </a:solidFill>
              </a:rPr>
              <a:t>Zss</a:t>
            </a:r>
            <a:r>
              <a:rPr lang="en-US" altLang="zh-CN" sz="3600" dirty="0">
                <a:solidFill>
                  <a:srgbClr val="003D7C"/>
                </a:solidFill>
              </a:rPr>
              <a:t>.</a:t>
            </a:r>
          </a:p>
        </p:txBody>
      </p:sp>
      <p:sp>
        <p:nvSpPr>
          <p:cNvPr id="50" name="TextBox 49"/>
          <p:cNvSpPr txBox="1"/>
          <p:nvPr/>
        </p:nvSpPr>
        <p:spPr>
          <a:xfrm>
            <a:off x="16274033" y="25807609"/>
            <a:ext cx="14987577" cy="8402300"/>
          </a:xfrm>
          <a:prstGeom prst="rect">
            <a:avLst/>
          </a:prstGeom>
          <a:noFill/>
        </p:spPr>
        <p:txBody>
          <a:bodyPr wrap="square" rtlCol="0">
            <a:spAutoFit/>
          </a:bodyPr>
          <a:lstStyle/>
          <a:p>
            <a:pPr marL="571500" indent="-571500" algn="just">
              <a:buFont typeface="Wingdings" panose="05000000000000000000" pitchFamily="2" charset="2"/>
              <a:buChar char="n"/>
            </a:pPr>
            <a:r>
              <a:rPr lang="en-US" altLang="zh-CN" sz="3600" dirty="0">
                <a:solidFill>
                  <a:srgbClr val="003D7C"/>
                </a:solidFill>
                <a:latin typeface="Times New Roman" panose="02020603050405020304" pitchFamily="18" charset="0"/>
                <a:cs typeface="Times New Roman" panose="02020603050405020304" pitchFamily="18" charset="0"/>
              </a:rPr>
              <a:t>To verify the design approach mentioned above, a three-pole PD operating at the center frequency f0 = 6.85GHz is designed and simulated in </a:t>
            </a:r>
            <a:r>
              <a:rPr lang="en-US" altLang="zh-CN" sz="3600" dirty="0" err="1">
                <a:solidFill>
                  <a:srgbClr val="003D7C"/>
                </a:solidFill>
                <a:latin typeface="Times New Roman" panose="02020603050405020304" pitchFamily="18" charset="0"/>
                <a:cs typeface="Times New Roman" panose="02020603050405020304" pitchFamily="18" charset="0"/>
              </a:rPr>
              <a:t>Ansoft</a:t>
            </a:r>
            <a:r>
              <a:rPr lang="en-US" altLang="zh-CN" sz="3600" dirty="0">
                <a:solidFill>
                  <a:srgbClr val="003D7C"/>
                </a:solidFill>
                <a:latin typeface="Times New Roman" panose="02020603050405020304" pitchFamily="18" charset="0"/>
                <a:cs typeface="Times New Roman" panose="02020603050405020304" pitchFamily="18" charset="0"/>
              </a:rPr>
              <a:t> HFSS, with the Roger’s RT/</a:t>
            </a:r>
            <a:r>
              <a:rPr lang="en-US" altLang="zh-CN" sz="3600" dirty="0" err="1">
                <a:solidFill>
                  <a:srgbClr val="003D7C"/>
                </a:solidFill>
                <a:latin typeface="Times New Roman" panose="02020603050405020304" pitchFamily="18" charset="0"/>
                <a:cs typeface="Times New Roman" panose="02020603050405020304" pitchFamily="18" charset="0"/>
              </a:rPr>
              <a:t>Duriod</a:t>
            </a:r>
            <a:r>
              <a:rPr lang="en-US" altLang="zh-CN" sz="3600" dirty="0">
                <a:solidFill>
                  <a:srgbClr val="003D7C"/>
                </a:solidFill>
                <a:latin typeface="Times New Roman" panose="02020603050405020304" pitchFamily="18" charset="0"/>
                <a:cs typeface="Times New Roman" panose="02020603050405020304" pitchFamily="18" charset="0"/>
              </a:rPr>
              <a:t> 6010LM substrate, </a:t>
            </a:r>
            <a:r>
              <a:rPr lang="en-US" altLang="zh-CN" sz="3600" dirty="0" err="1">
                <a:solidFill>
                  <a:srgbClr val="003D7C"/>
                </a:solidFill>
                <a:latin typeface="Times New Roman" panose="02020603050405020304" pitchFamily="18" charset="0"/>
                <a:cs typeface="Times New Roman" panose="02020603050405020304" pitchFamily="18" charset="0"/>
              </a:rPr>
              <a:t>ε_r</a:t>
            </a:r>
            <a:r>
              <a:rPr lang="en-US" altLang="zh-CN" sz="3600" dirty="0">
                <a:solidFill>
                  <a:srgbClr val="003D7C"/>
                </a:solidFill>
                <a:latin typeface="Times New Roman" panose="02020603050405020304" pitchFamily="18" charset="0"/>
                <a:cs typeface="Times New Roman" panose="02020603050405020304" pitchFamily="18" charset="0"/>
              </a:rPr>
              <a:t>=10.7 and thickness is 0.635mm. By setting the ripple level LA = 0.08 dB and </a:t>
            </a:r>
            <a:r>
              <a:rPr lang="en-US" altLang="zh-CN" sz="3600" dirty="0" err="1">
                <a:solidFill>
                  <a:srgbClr val="003D7C"/>
                </a:solidFill>
                <a:latin typeface="Times New Roman" panose="02020603050405020304" pitchFamily="18" charset="0"/>
                <a:cs typeface="Times New Roman" panose="02020603050405020304" pitchFamily="18" charset="0"/>
              </a:rPr>
              <a:t>θ_c</a:t>
            </a:r>
            <a:r>
              <a:rPr lang="en-US" altLang="zh-CN" sz="3600" dirty="0">
                <a:solidFill>
                  <a:srgbClr val="003D7C"/>
                </a:solidFill>
                <a:latin typeface="Times New Roman" panose="02020603050405020304" pitchFamily="18" charset="0"/>
                <a:cs typeface="Times New Roman" panose="02020603050405020304" pitchFamily="18" charset="0"/>
              </a:rPr>
              <a:t>=45°, as shown in Fig. 4 (a), with the selection of </a:t>
            </a:r>
            <a:r>
              <a:rPr lang="en-US" altLang="zh-CN" sz="3600" dirty="0" err="1">
                <a:solidFill>
                  <a:srgbClr val="003D7C"/>
                </a:solidFill>
                <a:latin typeface="Times New Roman" panose="02020603050405020304" pitchFamily="18" charset="0"/>
                <a:cs typeface="Times New Roman" panose="02020603050405020304" pitchFamily="18" charset="0"/>
              </a:rPr>
              <a:t>zmo</a:t>
            </a:r>
            <a:r>
              <a:rPr lang="en-US" altLang="zh-CN" sz="3600" dirty="0">
                <a:solidFill>
                  <a:srgbClr val="003D7C"/>
                </a:solidFill>
                <a:latin typeface="Times New Roman" panose="02020603050405020304" pitchFamily="18" charset="0"/>
                <a:cs typeface="Times New Roman" panose="02020603050405020304" pitchFamily="18" charset="0"/>
              </a:rPr>
              <a:t> = 1.083, </a:t>
            </a:r>
            <a:r>
              <a:rPr lang="en-US" altLang="zh-CN" sz="3600" dirty="0" err="1">
                <a:solidFill>
                  <a:srgbClr val="003D7C"/>
                </a:solidFill>
                <a:latin typeface="Times New Roman" panose="02020603050405020304" pitchFamily="18" charset="0"/>
                <a:cs typeface="Times New Roman" panose="02020603050405020304" pitchFamily="18" charset="0"/>
              </a:rPr>
              <a:t>zss</a:t>
            </a:r>
            <a:r>
              <a:rPr lang="en-US" altLang="zh-CN" sz="3600" dirty="0">
                <a:solidFill>
                  <a:srgbClr val="003D7C"/>
                </a:solidFill>
                <a:latin typeface="Times New Roman" panose="02020603050405020304" pitchFamily="18" charset="0"/>
                <a:cs typeface="Times New Roman" panose="02020603050405020304" pitchFamily="18" charset="0"/>
              </a:rPr>
              <a:t> = 1.163 and </a:t>
            </a:r>
            <a:r>
              <a:rPr lang="en-US" altLang="zh-CN" sz="3600" dirty="0" err="1">
                <a:solidFill>
                  <a:srgbClr val="003D7C"/>
                </a:solidFill>
                <a:latin typeface="Times New Roman" panose="02020603050405020304" pitchFamily="18" charset="0"/>
                <a:cs typeface="Times New Roman" panose="02020603050405020304" pitchFamily="18" charset="0"/>
              </a:rPr>
              <a:t>zsc</a:t>
            </a:r>
            <a:r>
              <a:rPr lang="en-US" altLang="zh-CN" sz="3600" dirty="0">
                <a:solidFill>
                  <a:srgbClr val="003D7C"/>
                </a:solidFill>
                <a:latin typeface="Times New Roman" panose="02020603050405020304" pitchFamily="18" charset="0"/>
                <a:cs typeface="Times New Roman" panose="02020603050405020304" pitchFamily="18" charset="0"/>
              </a:rPr>
              <a:t> = 1.414, the theoretical calculation and EM simulation results achieved good agreement.</a:t>
            </a:r>
          </a:p>
          <a:p>
            <a:pPr marL="571500" indent="-571500" algn="just">
              <a:buFont typeface="Wingdings" panose="05000000000000000000" pitchFamily="2" charset="2"/>
              <a:buChar char="n"/>
            </a:pPr>
            <a:r>
              <a:rPr lang="en-US" altLang="zh-CN" sz="3600" dirty="0">
                <a:solidFill>
                  <a:srgbClr val="003D7C"/>
                </a:solidFill>
                <a:latin typeface="Times New Roman" panose="02020603050405020304" pitchFamily="18" charset="0"/>
                <a:cs typeface="Times New Roman" panose="02020603050405020304" pitchFamily="18" charset="0"/>
              </a:rPr>
              <a:t>The parameters of proposed PD are as follows, </a:t>
            </a:r>
            <a:r>
              <a:rPr lang="en-US" altLang="zh-CN" sz="3600" dirty="0" err="1">
                <a:solidFill>
                  <a:srgbClr val="003D7C"/>
                </a:solidFill>
                <a:latin typeface="Times New Roman" panose="02020603050405020304" pitchFamily="18" charset="0"/>
                <a:cs typeface="Times New Roman" panose="02020603050405020304" pitchFamily="18" charset="0"/>
              </a:rPr>
              <a:t>Wmo</a:t>
            </a:r>
            <a:r>
              <a:rPr lang="en-US" altLang="zh-CN" sz="3600" dirty="0">
                <a:solidFill>
                  <a:srgbClr val="003D7C"/>
                </a:solidFill>
                <a:latin typeface="Times New Roman" panose="02020603050405020304" pitchFamily="18" charset="0"/>
                <a:cs typeface="Times New Roman" panose="02020603050405020304" pitchFamily="18" charset="0"/>
              </a:rPr>
              <a:t>= 0.615mm, </a:t>
            </a:r>
            <a:r>
              <a:rPr lang="en-US" altLang="zh-CN" sz="3600" dirty="0" err="1">
                <a:solidFill>
                  <a:srgbClr val="003D7C"/>
                </a:solidFill>
                <a:latin typeface="Times New Roman" panose="02020603050405020304" pitchFamily="18" charset="0"/>
                <a:cs typeface="Times New Roman" panose="02020603050405020304" pitchFamily="18" charset="0"/>
              </a:rPr>
              <a:t>Wsc</a:t>
            </a:r>
            <a:r>
              <a:rPr lang="en-US" altLang="zh-CN" sz="3600" dirty="0">
                <a:solidFill>
                  <a:srgbClr val="003D7C"/>
                </a:solidFill>
                <a:latin typeface="Times New Roman" panose="02020603050405020304" pitchFamily="18" charset="0"/>
                <a:cs typeface="Times New Roman" panose="02020603050405020304" pitchFamily="18" charset="0"/>
              </a:rPr>
              <a:t>= 0.206mm, </a:t>
            </a:r>
            <a:r>
              <a:rPr lang="en-US" altLang="zh-CN" sz="3600" dirty="0" err="1">
                <a:solidFill>
                  <a:srgbClr val="003D7C"/>
                </a:solidFill>
                <a:latin typeface="Times New Roman" panose="02020603050405020304" pitchFamily="18" charset="0"/>
                <a:cs typeface="Times New Roman" panose="02020603050405020304" pitchFamily="18" charset="0"/>
              </a:rPr>
              <a:t>Wss</a:t>
            </a:r>
            <a:r>
              <a:rPr lang="en-US" altLang="zh-CN" sz="3600" dirty="0">
                <a:solidFill>
                  <a:srgbClr val="003D7C"/>
                </a:solidFill>
                <a:latin typeface="Times New Roman" panose="02020603050405020304" pitchFamily="18" charset="0"/>
                <a:cs typeface="Times New Roman" panose="02020603050405020304" pitchFamily="18" charset="0"/>
              </a:rPr>
              <a:t> = 0.113mm, Ws1 = 0.175mm, </a:t>
            </a:r>
            <a:r>
              <a:rPr lang="en-US" altLang="zh-CN" sz="3600" dirty="0" err="1">
                <a:solidFill>
                  <a:srgbClr val="003D7C"/>
                </a:solidFill>
                <a:latin typeface="Times New Roman" panose="02020603050405020304" pitchFamily="18" charset="0"/>
                <a:cs typeface="Times New Roman" panose="02020603050405020304" pitchFamily="18" charset="0"/>
              </a:rPr>
              <a:t>Lmo</a:t>
            </a:r>
            <a:r>
              <a:rPr lang="en-US" altLang="zh-CN" sz="3600" dirty="0">
                <a:solidFill>
                  <a:srgbClr val="003D7C"/>
                </a:solidFill>
                <a:latin typeface="Times New Roman" panose="02020603050405020304" pitchFamily="18" charset="0"/>
                <a:cs typeface="Times New Roman" panose="02020603050405020304" pitchFamily="18" charset="0"/>
              </a:rPr>
              <a:t> = 4.045mm, </a:t>
            </a:r>
            <a:r>
              <a:rPr lang="en-US" altLang="zh-CN" sz="3600" dirty="0" err="1">
                <a:solidFill>
                  <a:srgbClr val="003D7C"/>
                </a:solidFill>
                <a:latin typeface="Times New Roman" panose="02020603050405020304" pitchFamily="18" charset="0"/>
                <a:cs typeface="Times New Roman" panose="02020603050405020304" pitchFamily="18" charset="0"/>
              </a:rPr>
              <a:t>Lsc</a:t>
            </a:r>
            <a:r>
              <a:rPr lang="en-US" altLang="zh-CN" sz="3600" dirty="0">
                <a:solidFill>
                  <a:srgbClr val="003D7C"/>
                </a:solidFill>
                <a:latin typeface="Times New Roman" panose="02020603050405020304" pitchFamily="18" charset="0"/>
                <a:cs typeface="Times New Roman" panose="02020603050405020304" pitchFamily="18" charset="0"/>
              </a:rPr>
              <a:t> = 6.109mm, Ls1 = </a:t>
            </a:r>
            <a:r>
              <a:rPr lang="en-US" altLang="zh-CN" sz="3600" dirty="0" err="1">
                <a:solidFill>
                  <a:srgbClr val="003D7C"/>
                </a:solidFill>
                <a:latin typeface="Times New Roman" panose="02020603050405020304" pitchFamily="18" charset="0"/>
                <a:cs typeface="Times New Roman" panose="02020603050405020304" pitchFamily="18" charset="0"/>
              </a:rPr>
              <a:t>Lss</a:t>
            </a:r>
            <a:r>
              <a:rPr lang="en-US" altLang="zh-CN" sz="3600" dirty="0">
                <a:solidFill>
                  <a:srgbClr val="003D7C"/>
                </a:solidFill>
                <a:latin typeface="Times New Roman" panose="02020603050405020304" pitchFamily="18" charset="0"/>
                <a:cs typeface="Times New Roman" panose="02020603050405020304" pitchFamily="18" charset="0"/>
              </a:rPr>
              <a:t> = 4.754mm, R1 = R2 = 100Ω.</a:t>
            </a:r>
          </a:p>
          <a:p>
            <a:pPr marL="571500" indent="-571500" algn="just">
              <a:buFont typeface="Wingdings" panose="05000000000000000000" pitchFamily="2" charset="2"/>
              <a:buChar char="n"/>
            </a:pPr>
            <a:r>
              <a:rPr lang="en-US" altLang="zh-CN" sz="3600" dirty="0">
                <a:solidFill>
                  <a:srgbClr val="003D7C"/>
                </a:solidFill>
                <a:latin typeface="Times New Roman" panose="02020603050405020304" pitchFamily="18" charset="0"/>
                <a:cs typeface="Times New Roman" panose="02020603050405020304" pitchFamily="18" charset="0"/>
              </a:rPr>
              <a:t>As shown in Fig. 4, the simulated return loss (S11) is below -15 dB covers 3.1-10.8 GHz (110% for fractional bandwidth) and the insertion loss is less than 0.48 </a:t>
            </a:r>
            <a:r>
              <a:rPr lang="en-US" altLang="zh-CN" sz="3600" dirty="0" err="1">
                <a:solidFill>
                  <a:srgbClr val="003D7C"/>
                </a:solidFill>
                <a:latin typeface="Times New Roman" panose="02020603050405020304" pitchFamily="18" charset="0"/>
                <a:cs typeface="Times New Roman" panose="02020603050405020304" pitchFamily="18" charset="0"/>
              </a:rPr>
              <a:t>dB.</a:t>
            </a:r>
            <a:r>
              <a:rPr lang="en-US" altLang="zh-CN" sz="3600" dirty="0">
                <a:solidFill>
                  <a:srgbClr val="003D7C"/>
                </a:solidFill>
                <a:latin typeface="Times New Roman" panose="02020603050405020304" pitchFamily="18" charset="0"/>
                <a:cs typeface="Times New Roman" panose="02020603050405020304" pitchFamily="18" charset="0"/>
              </a:rPr>
              <a:t> As shown in Fig. 4 (b), the isolation (S23) in the entire band range is below -12 dB, and the output in-band return loss (S22) is lower than -14 dB, which shows good matching properties.</a:t>
            </a:r>
          </a:p>
        </p:txBody>
      </p:sp>
      <p:sp>
        <p:nvSpPr>
          <p:cNvPr id="52" name="TextBox 15"/>
          <p:cNvSpPr txBox="1">
            <a:spLocks noChangeArrowheads="1"/>
          </p:cNvSpPr>
          <p:nvPr/>
        </p:nvSpPr>
        <p:spPr bwMode="auto">
          <a:xfrm>
            <a:off x="1902181" y="25635148"/>
            <a:ext cx="145456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100">
                <a:solidFill>
                  <a:schemeClr val="tx1"/>
                </a:solidFill>
                <a:latin typeface="Times New Roman" panose="02020603050405020304" pitchFamily="18" charset="0"/>
              </a:defRPr>
            </a:lvl1pPr>
            <a:lvl2pPr marL="742950" indent="-285750" eaLnBrk="0" hangingPunct="0">
              <a:defRPr sz="10100">
                <a:solidFill>
                  <a:schemeClr val="tx1"/>
                </a:solidFill>
                <a:latin typeface="Times New Roman" panose="02020603050405020304" pitchFamily="18" charset="0"/>
              </a:defRPr>
            </a:lvl2pPr>
            <a:lvl3pPr marL="1143000" indent="-228600" eaLnBrk="0" hangingPunct="0">
              <a:defRPr sz="10100">
                <a:solidFill>
                  <a:schemeClr val="tx1"/>
                </a:solidFill>
                <a:latin typeface="Times New Roman" panose="02020603050405020304" pitchFamily="18" charset="0"/>
              </a:defRPr>
            </a:lvl3pPr>
            <a:lvl4pPr marL="1600200" indent="-228600" eaLnBrk="0" hangingPunct="0">
              <a:defRPr sz="10100">
                <a:solidFill>
                  <a:schemeClr val="tx1"/>
                </a:solidFill>
                <a:latin typeface="Times New Roman" panose="02020603050405020304" pitchFamily="18" charset="0"/>
              </a:defRPr>
            </a:lvl4pPr>
            <a:lvl5pPr marL="2057400" indent="-228600" eaLnBrk="0" hangingPunct="0">
              <a:defRPr sz="101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0100">
                <a:solidFill>
                  <a:schemeClr val="tx1"/>
                </a:solidFill>
                <a:latin typeface="Times New Roman" panose="02020603050405020304" pitchFamily="18" charset="0"/>
              </a:defRPr>
            </a:lvl9pPr>
          </a:lstStyle>
          <a:p>
            <a:pPr algn="ctr" eaLnBrk="1" hangingPunct="1"/>
            <a:r>
              <a:rPr lang="en-US" altLang="zh-CN" sz="3600" dirty="0">
                <a:ea typeface="宋体" panose="02010600030101010101" pitchFamily="2" charset="-122"/>
              </a:rPr>
              <a:t>Fig.1 configuration of the proposed UWB PD. </a:t>
            </a:r>
          </a:p>
        </p:txBody>
      </p:sp>
      <p:sp>
        <p:nvSpPr>
          <p:cNvPr id="5" name="矩形 4"/>
          <p:cNvSpPr/>
          <p:nvPr/>
        </p:nvSpPr>
        <p:spPr>
          <a:xfrm>
            <a:off x="25593040" y="504190"/>
            <a:ext cx="6573520" cy="1200329"/>
          </a:xfrm>
          <a:prstGeom prst="rect">
            <a:avLst/>
          </a:prstGeom>
        </p:spPr>
        <p:txBody>
          <a:bodyPr wrap="square">
            <a:spAutoFit/>
          </a:bodyPr>
          <a:lstStyle/>
          <a:p>
            <a:r>
              <a:rPr lang="en-US" altLang="zh-CN" sz="3600" b="1" dirty="0">
                <a:solidFill>
                  <a:sysClr val="window" lastClr="FFFFFF"/>
                </a:solidFill>
                <a:latin typeface="Times New Roman" panose="02020603050405020304" pitchFamily="18" charset="0"/>
                <a:cs typeface="Times New Roman" panose="02020603050405020304" pitchFamily="18" charset="0"/>
              </a:rPr>
              <a:t>The ICEICT 2021 in Xi’an, CHINA</a:t>
            </a:r>
          </a:p>
        </p:txBody>
      </p:sp>
      <p:sp>
        <p:nvSpPr>
          <p:cNvPr id="39" name="TextBox 15"/>
          <p:cNvSpPr txBox="1">
            <a:spLocks noChangeArrowheads="1"/>
          </p:cNvSpPr>
          <p:nvPr/>
        </p:nvSpPr>
        <p:spPr bwMode="auto">
          <a:xfrm>
            <a:off x="801437" y="36194190"/>
            <a:ext cx="1475056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100">
                <a:solidFill>
                  <a:schemeClr val="tx1"/>
                </a:solidFill>
                <a:latin typeface="Times New Roman" panose="02020603050405020304" pitchFamily="18" charset="0"/>
              </a:defRPr>
            </a:lvl1pPr>
            <a:lvl2pPr marL="742950" indent="-285750" eaLnBrk="0" hangingPunct="0">
              <a:defRPr sz="10100">
                <a:solidFill>
                  <a:schemeClr val="tx1"/>
                </a:solidFill>
                <a:latin typeface="Times New Roman" panose="02020603050405020304" pitchFamily="18" charset="0"/>
              </a:defRPr>
            </a:lvl2pPr>
            <a:lvl3pPr marL="1143000" indent="-228600" eaLnBrk="0" hangingPunct="0">
              <a:defRPr sz="10100">
                <a:solidFill>
                  <a:schemeClr val="tx1"/>
                </a:solidFill>
                <a:latin typeface="Times New Roman" panose="02020603050405020304" pitchFamily="18" charset="0"/>
              </a:defRPr>
            </a:lvl3pPr>
            <a:lvl4pPr marL="1600200" indent="-228600" eaLnBrk="0" hangingPunct="0">
              <a:defRPr sz="10100">
                <a:solidFill>
                  <a:schemeClr val="tx1"/>
                </a:solidFill>
                <a:latin typeface="Times New Roman" panose="02020603050405020304" pitchFamily="18" charset="0"/>
              </a:defRPr>
            </a:lvl4pPr>
            <a:lvl5pPr marL="2057400" indent="-228600" eaLnBrk="0" hangingPunct="0">
              <a:defRPr sz="101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0100">
                <a:solidFill>
                  <a:schemeClr val="tx1"/>
                </a:solidFill>
                <a:latin typeface="Times New Roman" panose="02020603050405020304" pitchFamily="18" charset="0"/>
              </a:defRPr>
            </a:lvl9pPr>
          </a:lstStyle>
          <a:p>
            <a:pPr algn="ctr" eaLnBrk="1" hangingPunct="1"/>
            <a:r>
              <a:rPr lang="en-US" altLang="zh-CN" sz="3600" dirty="0">
                <a:ea typeface="宋体" panose="02010600030101010101" pitchFamily="2" charset="-122"/>
              </a:rPr>
              <a:t>Fig.3 (a) half simplified odd-mode circuit of PD (b) half simplified even-mode circuit of PD</a:t>
            </a:r>
          </a:p>
        </p:txBody>
      </p:sp>
      <p:sp>
        <p:nvSpPr>
          <p:cNvPr id="51" name="TextBox 15"/>
          <p:cNvSpPr txBox="1">
            <a:spLocks noChangeArrowheads="1"/>
          </p:cNvSpPr>
          <p:nvPr/>
        </p:nvSpPr>
        <p:spPr bwMode="auto">
          <a:xfrm>
            <a:off x="16005950" y="17713480"/>
            <a:ext cx="1606239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100">
                <a:solidFill>
                  <a:schemeClr val="tx1"/>
                </a:solidFill>
                <a:latin typeface="Times New Roman" panose="02020603050405020304" pitchFamily="18" charset="0"/>
              </a:defRPr>
            </a:lvl1pPr>
            <a:lvl2pPr marL="742950" indent="-285750" eaLnBrk="0" hangingPunct="0">
              <a:defRPr sz="10100">
                <a:solidFill>
                  <a:schemeClr val="tx1"/>
                </a:solidFill>
                <a:latin typeface="Times New Roman" panose="02020603050405020304" pitchFamily="18" charset="0"/>
              </a:defRPr>
            </a:lvl2pPr>
            <a:lvl3pPr marL="1143000" indent="-228600" eaLnBrk="0" hangingPunct="0">
              <a:defRPr sz="10100">
                <a:solidFill>
                  <a:schemeClr val="tx1"/>
                </a:solidFill>
                <a:latin typeface="Times New Roman" panose="02020603050405020304" pitchFamily="18" charset="0"/>
              </a:defRPr>
            </a:lvl3pPr>
            <a:lvl4pPr marL="1600200" indent="-228600" eaLnBrk="0" hangingPunct="0">
              <a:defRPr sz="10100">
                <a:solidFill>
                  <a:schemeClr val="tx1"/>
                </a:solidFill>
                <a:latin typeface="Times New Roman" panose="02020603050405020304" pitchFamily="18" charset="0"/>
              </a:defRPr>
            </a:lvl4pPr>
            <a:lvl5pPr marL="2057400" indent="-228600" eaLnBrk="0" hangingPunct="0">
              <a:defRPr sz="101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0100">
                <a:solidFill>
                  <a:schemeClr val="tx1"/>
                </a:solidFill>
                <a:latin typeface="Times New Roman" panose="02020603050405020304" pitchFamily="18" charset="0"/>
              </a:defRPr>
            </a:lvl9pPr>
          </a:lstStyle>
          <a:p>
            <a:pPr algn="ctr" eaLnBrk="1" hangingPunct="1"/>
            <a:r>
              <a:rPr lang="en-US" altLang="zh-CN" sz="3600" dirty="0"/>
              <a:t>(a)</a:t>
            </a:r>
            <a:endParaRPr lang="en-US" altLang="zh-CN" sz="3600" dirty="0">
              <a:ea typeface="宋体" panose="02010600030101010101" pitchFamily="2" charset="-122"/>
            </a:endParaRPr>
          </a:p>
        </p:txBody>
      </p:sp>
      <p:sp>
        <p:nvSpPr>
          <p:cNvPr id="12" name="文本框 11">
            <a:extLst>
              <a:ext uri="{FF2B5EF4-FFF2-40B4-BE49-F238E27FC236}">
                <a16:creationId xmlns:a16="http://schemas.microsoft.com/office/drawing/2014/main" id="{9DF5E995-A3F7-4630-ABBE-4DBE7C296B46}"/>
              </a:ext>
            </a:extLst>
          </p:cNvPr>
          <p:cNvSpPr txBox="1"/>
          <p:nvPr/>
        </p:nvSpPr>
        <p:spPr>
          <a:xfrm>
            <a:off x="-71783" y="30747716"/>
            <a:ext cx="18414225" cy="646331"/>
          </a:xfrm>
          <a:prstGeom prst="rect">
            <a:avLst/>
          </a:prstGeom>
          <a:noFill/>
        </p:spPr>
        <p:txBody>
          <a:bodyPr wrap="square" rtlCol="0">
            <a:spAutoFit/>
          </a:bodyPr>
          <a:lstStyle/>
          <a:p>
            <a:pPr algn="ctr"/>
            <a:r>
              <a:rPr lang="en-US" altLang="zh-CN" sz="3600" dirty="0">
                <a:latin typeface="Times New Roman" panose="02020603050405020304" pitchFamily="18" charset="0"/>
                <a:cs typeface="Times New Roman" panose="02020603050405020304" pitchFamily="18" charset="0"/>
              </a:rPr>
              <a:t>(a)                                                  (b)</a:t>
            </a:r>
            <a:endParaRPr lang="zh-CN" altLang="en-US" sz="3600" dirty="0">
              <a:latin typeface="Times New Roman" panose="02020603050405020304" pitchFamily="18" charset="0"/>
              <a:cs typeface="Times New Roman" panose="02020603050405020304" pitchFamily="18" charset="0"/>
            </a:endParaRPr>
          </a:p>
        </p:txBody>
      </p:sp>
      <p:sp>
        <p:nvSpPr>
          <p:cNvPr id="60" name="TextBox 46">
            <a:extLst>
              <a:ext uri="{FF2B5EF4-FFF2-40B4-BE49-F238E27FC236}">
                <a16:creationId xmlns:a16="http://schemas.microsoft.com/office/drawing/2014/main" id="{8A15B691-083E-415E-A09D-FACEE4925029}"/>
              </a:ext>
            </a:extLst>
          </p:cNvPr>
          <p:cNvSpPr txBox="1"/>
          <p:nvPr/>
        </p:nvSpPr>
        <p:spPr>
          <a:xfrm>
            <a:off x="16060390" y="8277152"/>
            <a:ext cx="14905657" cy="2308324"/>
          </a:xfrm>
          <a:prstGeom prst="rect">
            <a:avLst/>
          </a:prstGeom>
          <a:noFill/>
        </p:spPr>
        <p:txBody>
          <a:bodyPr wrap="square" rtlCol="0">
            <a:spAutoFit/>
          </a:bodyPr>
          <a:lstStyle/>
          <a:p>
            <a:pPr marL="571500" indent="-571500" algn="just">
              <a:buFont typeface="Wingdings" panose="05000000000000000000" pitchFamily="2" charset="2"/>
              <a:buChar char="n"/>
            </a:pPr>
            <a:r>
              <a:rPr lang="en-US" altLang="zh-CN" sz="3600" dirty="0">
                <a:solidFill>
                  <a:srgbClr val="003D7C"/>
                </a:solidFill>
              </a:rPr>
              <a:t>Base on the equivalent circuit presented in Fig.3 (b), the proposed three-pole PD will be synthetically analyzed and designed with a quasi-Chebyshev filtering response. Via multiplying the cascaded ABCD matrices of equivalent circuit, the ABCD matrix of entire circuit can be derived .</a:t>
            </a:r>
            <a:endParaRPr lang="zh-CN" altLang="en-US" sz="3600" dirty="0"/>
          </a:p>
        </p:txBody>
      </p:sp>
      <p:sp>
        <p:nvSpPr>
          <p:cNvPr id="62" name="TextBox 47">
            <a:extLst>
              <a:ext uri="{FF2B5EF4-FFF2-40B4-BE49-F238E27FC236}">
                <a16:creationId xmlns:a16="http://schemas.microsoft.com/office/drawing/2014/main" id="{F36CBB23-B158-4508-B51A-E3CF58B73F6F}"/>
              </a:ext>
            </a:extLst>
          </p:cNvPr>
          <p:cNvSpPr txBox="1"/>
          <p:nvPr/>
        </p:nvSpPr>
        <p:spPr>
          <a:xfrm>
            <a:off x="16274033" y="35644260"/>
            <a:ext cx="14765379" cy="4524315"/>
          </a:xfrm>
          <a:prstGeom prst="rect">
            <a:avLst/>
          </a:prstGeom>
          <a:noFill/>
        </p:spPr>
        <p:txBody>
          <a:bodyPr wrap="square" rtlCol="0">
            <a:spAutoFit/>
          </a:bodyPr>
          <a:lstStyle/>
          <a:p>
            <a:pPr marL="571500" indent="-571500" algn="just">
              <a:buFont typeface="Wingdings" panose="05000000000000000000" pitchFamily="2" charset="2"/>
              <a:buChar char="n"/>
            </a:pPr>
            <a:r>
              <a:rPr lang="en-US" altLang="zh-CN" sz="3600" dirty="0">
                <a:solidFill>
                  <a:srgbClr val="003D7C"/>
                </a:solidFill>
              </a:rPr>
              <a:t>In this paper, a compact UWB power divider with quasi-Chebyshev filtering response is proposed. Different from conventional PDs, the thin slot etched beneath microstrip with an isolation resistor realizes a wideband isolation. Odd and even mode are separated in different paths by employing slotted microstrip cross junction. After synthetical analysis in designing the UWB PD, the perfect matching and quasi-Chebyshev response were realized theoretically. The simulated results obtained from EM   full-wave simulation show good agreement with theoretical analysis. </a:t>
            </a:r>
          </a:p>
        </p:txBody>
      </p:sp>
      <p:pic>
        <p:nvPicPr>
          <p:cNvPr id="31" name="图片 30">
            <a:extLst>
              <a:ext uri="{FF2B5EF4-FFF2-40B4-BE49-F238E27FC236}">
                <a16:creationId xmlns:a16="http://schemas.microsoft.com/office/drawing/2014/main" id="{49DC93F8-7AA1-4B11-B23B-BD85C853225F}"/>
              </a:ext>
            </a:extLst>
          </p:cNvPr>
          <p:cNvPicPr>
            <a:picLocks noChangeAspect="1"/>
          </p:cNvPicPr>
          <p:nvPr/>
        </p:nvPicPr>
        <p:blipFill>
          <a:blip r:embed="rId4"/>
          <a:stretch>
            <a:fillRect/>
          </a:stretch>
        </p:blipFill>
        <p:spPr>
          <a:xfrm>
            <a:off x="5237988" y="19648470"/>
            <a:ext cx="7615641" cy="6029049"/>
          </a:xfrm>
          <a:prstGeom prst="rect">
            <a:avLst/>
          </a:prstGeom>
        </p:spPr>
      </p:pic>
      <p:pic>
        <p:nvPicPr>
          <p:cNvPr id="42" name="图片 41">
            <a:extLst>
              <a:ext uri="{FF2B5EF4-FFF2-40B4-BE49-F238E27FC236}">
                <a16:creationId xmlns:a16="http://schemas.microsoft.com/office/drawing/2014/main" id="{BE9F4FBC-0893-4948-AEF7-3535C261F579}"/>
              </a:ext>
            </a:extLst>
          </p:cNvPr>
          <p:cNvPicPr>
            <a:picLocks noChangeAspect="1"/>
          </p:cNvPicPr>
          <p:nvPr/>
        </p:nvPicPr>
        <p:blipFill>
          <a:blip r:embed="rId5"/>
          <a:stretch>
            <a:fillRect/>
          </a:stretch>
        </p:blipFill>
        <p:spPr>
          <a:xfrm>
            <a:off x="3528617" y="26543991"/>
            <a:ext cx="5407900" cy="3746437"/>
          </a:xfrm>
          <a:prstGeom prst="rect">
            <a:avLst/>
          </a:prstGeom>
        </p:spPr>
      </p:pic>
      <p:pic>
        <p:nvPicPr>
          <p:cNvPr id="45" name="图片 44">
            <a:extLst>
              <a:ext uri="{FF2B5EF4-FFF2-40B4-BE49-F238E27FC236}">
                <a16:creationId xmlns:a16="http://schemas.microsoft.com/office/drawing/2014/main" id="{4C292DD7-69C8-44BE-B3F5-29D50E72F51D}"/>
              </a:ext>
            </a:extLst>
          </p:cNvPr>
          <p:cNvPicPr>
            <a:picLocks noChangeAspect="1"/>
          </p:cNvPicPr>
          <p:nvPr/>
        </p:nvPicPr>
        <p:blipFill>
          <a:blip r:embed="rId6"/>
          <a:stretch>
            <a:fillRect/>
          </a:stretch>
        </p:blipFill>
        <p:spPr>
          <a:xfrm>
            <a:off x="9174989" y="26281479"/>
            <a:ext cx="4874882" cy="4459858"/>
          </a:xfrm>
          <a:prstGeom prst="rect">
            <a:avLst/>
          </a:prstGeom>
        </p:spPr>
      </p:pic>
      <p:sp>
        <p:nvSpPr>
          <p:cNvPr id="54" name="TextBox 15">
            <a:extLst>
              <a:ext uri="{FF2B5EF4-FFF2-40B4-BE49-F238E27FC236}">
                <a16:creationId xmlns:a16="http://schemas.microsoft.com/office/drawing/2014/main" id="{15430659-D525-46E4-9D17-44C6A26DFF36}"/>
              </a:ext>
            </a:extLst>
          </p:cNvPr>
          <p:cNvSpPr txBox="1">
            <a:spLocks noChangeArrowheads="1"/>
          </p:cNvSpPr>
          <p:nvPr/>
        </p:nvSpPr>
        <p:spPr bwMode="auto">
          <a:xfrm>
            <a:off x="1307441" y="31386858"/>
            <a:ext cx="1475056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100">
                <a:solidFill>
                  <a:schemeClr val="tx1"/>
                </a:solidFill>
                <a:latin typeface="Times New Roman" panose="02020603050405020304" pitchFamily="18" charset="0"/>
              </a:defRPr>
            </a:lvl1pPr>
            <a:lvl2pPr marL="742950" indent="-285750" eaLnBrk="0" hangingPunct="0">
              <a:defRPr sz="10100">
                <a:solidFill>
                  <a:schemeClr val="tx1"/>
                </a:solidFill>
                <a:latin typeface="Times New Roman" panose="02020603050405020304" pitchFamily="18" charset="0"/>
              </a:defRPr>
            </a:lvl2pPr>
            <a:lvl3pPr marL="1143000" indent="-228600" eaLnBrk="0" hangingPunct="0">
              <a:defRPr sz="10100">
                <a:solidFill>
                  <a:schemeClr val="tx1"/>
                </a:solidFill>
                <a:latin typeface="Times New Roman" panose="02020603050405020304" pitchFamily="18" charset="0"/>
              </a:defRPr>
            </a:lvl3pPr>
            <a:lvl4pPr marL="1600200" indent="-228600" eaLnBrk="0" hangingPunct="0">
              <a:defRPr sz="10100">
                <a:solidFill>
                  <a:schemeClr val="tx1"/>
                </a:solidFill>
                <a:latin typeface="Times New Roman" panose="02020603050405020304" pitchFamily="18" charset="0"/>
              </a:defRPr>
            </a:lvl4pPr>
            <a:lvl5pPr marL="2057400" indent="-228600" eaLnBrk="0" hangingPunct="0">
              <a:defRPr sz="101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0100">
                <a:solidFill>
                  <a:schemeClr val="tx1"/>
                </a:solidFill>
                <a:latin typeface="Times New Roman" panose="02020603050405020304" pitchFamily="18" charset="0"/>
              </a:defRPr>
            </a:lvl9pPr>
          </a:lstStyle>
          <a:p>
            <a:pPr algn="ctr" eaLnBrk="1" hangingPunct="1"/>
            <a:r>
              <a:rPr lang="en-US" altLang="zh-CN" sz="3600" dirty="0">
                <a:ea typeface="宋体" panose="02010600030101010101" pitchFamily="2" charset="-122"/>
              </a:rPr>
              <a:t>Fig.2 (a) Layout of slotted microstrip cross-junction, dark represents top layer, gray represents the bottom layer. (b) Equivalent circuit of the slotted microstrip cross-junction employed in the proposed PD. </a:t>
            </a:r>
          </a:p>
        </p:txBody>
      </p:sp>
      <p:pic>
        <p:nvPicPr>
          <p:cNvPr id="49" name="图片 48">
            <a:extLst>
              <a:ext uri="{FF2B5EF4-FFF2-40B4-BE49-F238E27FC236}">
                <a16:creationId xmlns:a16="http://schemas.microsoft.com/office/drawing/2014/main" id="{BBBE0761-6842-4550-B301-5E2651B0FC15}"/>
              </a:ext>
            </a:extLst>
          </p:cNvPr>
          <p:cNvPicPr>
            <a:picLocks noChangeAspect="1"/>
          </p:cNvPicPr>
          <p:nvPr/>
        </p:nvPicPr>
        <p:blipFill>
          <a:blip r:embed="rId7"/>
          <a:stretch>
            <a:fillRect/>
          </a:stretch>
        </p:blipFill>
        <p:spPr>
          <a:xfrm>
            <a:off x="810113" y="33030652"/>
            <a:ext cx="7697556" cy="2469592"/>
          </a:xfrm>
          <a:prstGeom prst="rect">
            <a:avLst/>
          </a:prstGeom>
        </p:spPr>
      </p:pic>
      <p:pic>
        <p:nvPicPr>
          <p:cNvPr id="55" name="图片 54">
            <a:extLst>
              <a:ext uri="{FF2B5EF4-FFF2-40B4-BE49-F238E27FC236}">
                <a16:creationId xmlns:a16="http://schemas.microsoft.com/office/drawing/2014/main" id="{D9383061-861D-482F-884D-4EABCBA3A4FE}"/>
              </a:ext>
            </a:extLst>
          </p:cNvPr>
          <p:cNvPicPr>
            <a:picLocks noChangeAspect="1"/>
          </p:cNvPicPr>
          <p:nvPr/>
        </p:nvPicPr>
        <p:blipFill rotWithShape="1">
          <a:blip r:embed="rId8"/>
          <a:srcRect l="4886" b="12538"/>
          <a:stretch/>
        </p:blipFill>
        <p:spPr>
          <a:xfrm>
            <a:off x="8447589" y="33195988"/>
            <a:ext cx="7697556" cy="2249560"/>
          </a:xfrm>
          <a:prstGeom prst="rect">
            <a:avLst/>
          </a:prstGeom>
        </p:spPr>
      </p:pic>
      <p:sp>
        <p:nvSpPr>
          <p:cNvPr id="61" name="文本框 60">
            <a:extLst>
              <a:ext uri="{FF2B5EF4-FFF2-40B4-BE49-F238E27FC236}">
                <a16:creationId xmlns:a16="http://schemas.microsoft.com/office/drawing/2014/main" id="{3B5B9FCB-2F81-4C42-8836-5C06BB4C309A}"/>
              </a:ext>
            </a:extLst>
          </p:cNvPr>
          <p:cNvSpPr txBox="1"/>
          <p:nvPr/>
        </p:nvSpPr>
        <p:spPr>
          <a:xfrm>
            <a:off x="-161305" y="35445548"/>
            <a:ext cx="18414225" cy="646331"/>
          </a:xfrm>
          <a:prstGeom prst="rect">
            <a:avLst/>
          </a:prstGeom>
          <a:noFill/>
        </p:spPr>
        <p:txBody>
          <a:bodyPr wrap="square" rtlCol="0">
            <a:spAutoFit/>
          </a:bodyPr>
          <a:lstStyle/>
          <a:p>
            <a:pPr algn="ctr"/>
            <a:r>
              <a:rPr lang="en-US" altLang="zh-CN" sz="3600" dirty="0">
                <a:latin typeface="Times New Roman" panose="02020603050405020304" pitchFamily="18" charset="0"/>
                <a:cs typeface="Times New Roman" panose="02020603050405020304" pitchFamily="18" charset="0"/>
              </a:rPr>
              <a:t>(a)                                                  (b)</a:t>
            </a:r>
            <a:endParaRPr lang="zh-CN" altLang="en-US" sz="3600" dirty="0">
              <a:latin typeface="Times New Roman" panose="02020603050405020304" pitchFamily="18" charset="0"/>
              <a:cs typeface="Times New Roman" panose="02020603050405020304" pitchFamily="18" charset="0"/>
            </a:endParaRPr>
          </a:p>
        </p:txBody>
      </p:sp>
      <p:pic>
        <p:nvPicPr>
          <p:cNvPr id="57" name="图片 56">
            <a:extLst>
              <a:ext uri="{FF2B5EF4-FFF2-40B4-BE49-F238E27FC236}">
                <a16:creationId xmlns:a16="http://schemas.microsoft.com/office/drawing/2014/main" id="{B07473FC-92A7-448B-91A8-E1CBA099C2AD}"/>
              </a:ext>
            </a:extLst>
          </p:cNvPr>
          <p:cNvPicPr>
            <a:picLocks noChangeAspect="1"/>
          </p:cNvPicPr>
          <p:nvPr/>
        </p:nvPicPr>
        <p:blipFill>
          <a:blip r:embed="rId9"/>
          <a:stretch>
            <a:fillRect/>
          </a:stretch>
        </p:blipFill>
        <p:spPr>
          <a:xfrm>
            <a:off x="20090457" y="12098927"/>
            <a:ext cx="7585881" cy="5855386"/>
          </a:xfrm>
          <a:prstGeom prst="rect">
            <a:avLst/>
          </a:prstGeom>
        </p:spPr>
      </p:pic>
      <p:pic>
        <p:nvPicPr>
          <p:cNvPr id="63" name="图片 62">
            <a:extLst>
              <a:ext uri="{FF2B5EF4-FFF2-40B4-BE49-F238E27FC236}">
                <a16:creationId xmlns:a16="http://schemas.microsoft.com/office/drawing/2014/main" id="{A4DD617B-4FB7-4391-982F-D1E4ABF06EDF}"/>
              </a:ext>
            </a:extLst>
          </p:cNvPr>
          <p:cNvPicPr>
            <a:picLocks noChangeAspect="1"/>
          </p:cNvPicPr>
          <p:nvPr/>
        </p:nvPicPr>
        <p:blipFill>
          <a:blip r:embed="rId10"/>
          <a:stretch>
            <a:fillRect/>
          </a:stretch>
        </p:blipFill>
        <p:spPr>
          <a:xfrm>
            <a:off x="20116324" y="18362340"/>
            <a:ext cx="7895013" cy="5652830"/>
          </a:xfrm>
          <a:prstGeom prst="rect">
            <a:avLst/>
          </a:prstGeom>
        </p:spPr>
      </p:pic>
      <p:sp>
        <p:nvSpPr>
          <p:cNvPr id="64" name="TextBox 15">
            <a:extLst>
              <a:ext uri="{FF2B5EF4-FFF2-40B4-BE49-F238E27FC236}">
                <a16:creationId xmlns:a16="http://schemas.microsoft.com/office/drawing/2014/main" id="{F746C791-8AB8-4905-A431-9375519F5693}"/>
              </a:ext>
            </a:extLst>
          </p:cNvPr>
          <p:cNvSpPr txBox="1">
            <a:spLocks noChangeArrowheads="1"/>
          </p:cNvSpPr>
          <p:nvPr/>
        </p:nvSpPr>
        <p:spPr bwMode="auto">
          <a:xfrm>
            <a:off x="16005949" y="23865959"/>
            <a:ext cx="1606239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100">
                <a:solidFill>
                  <a:schemeClr val="tx1"/>
                </a:solidFill>
                <a:latin typeface="Times New Roman" panose="02020603050405020304" pitchFamily="18" charset="0"/>
              </a:defRPr>
            </a:lvl1pPr>
            <a:lvl2pPr marL="742950" indent="-285750" eaLnBrk="0" hangingPunct="0">
              <a:defRPr sz="10100">
                <a:solidFill>
                  <a:schemeClr val="tx1"/>
                </a:solidFill>
                <a:latin typeface="Times New Roman" panose="02020603050405020304" pitchFamily="18" charset="0"/>
              </a:defRPr>
            </a:lvl2pPr>
            <a:lvl3pPr marL="1143000" indent="-228600" eaLnBrk="0" hangingPunct="0">
              <a:defRPr sz="10100">
                <a:solidFill>
                  <a:schemeClr val="tx1"/>
                </a:solidFill>
                <a:latin typeface="Times New Roman" panose="02020603050405020304" pitchFamily="18" charset="0"/>
              </a:defRPr>
            </a:lvl3pPr>
            <a:lvl4pPr marL="1600200" indent="-228600" eaLnBrk="0" hangingPunct="0">
              <a:defRPr sz="10100">
                <a:solidFill>
                  <a:schemeClr val="tx1"/>
                </a:solidFill>
                <a:latin typeface="Times New Roman" panose="02020603050405020304" pitchFamily="18" charset="0"/>
              </a:defRPr>
            </a:lvl4pPr>
            <a:lvl5pPr marL="2057400" indent="-228600" eaLnBrk="0" hangingPunct="0">
              <a:defRPr sz="101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01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01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01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0100">
                <a:solidFill>
                  <a:schemeClr val="tx1"/>
                </a:solidFill>
                <a:latin typeface="Times New Roman" panose="02020603050405020304" pitchFamily="18" charset="0"/>
              </a:defRPr>
            </a:lvl9pPr>
          </a:lstStyle>
          <a:p>
            <a:pPr algn="ctr" eaLnBrk="1" hangingPunct="1"/>
            <a:r>
              <a:rPr lang="en-US" altLang="zh-CN" sz="3600" dirty="0"/>
              <a:t>(b)</a:t>
            </a:r>
            <a:endParaRPr lang="en-US" altLang="zh-CN" sz="3600" dirty="0">
              <a:ea typeface="宋体" panose="02010600030101010101" pitchFamily="2"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TotalTime>
  <Words>937</Words>
  <Application>Microsoft Office PowerPoint</Application>
  <PresentationFormat>自定义</PresentationFormat>
  <Paragraphs>34</Paragraphs>
  <Slides>1</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Arial</vt:lpstr>
      <vt:lpstr>Calibri</vt:lpstr>
      <vt:lpstr>Times New Roman</vt:lpstr>
      <vt:lpstr>Wingdings</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DDD</cp:lastModifiedBy>
  <cp:revision>62</cp:revision>
  <dcterms:created xsi:type="dcterms:W3CDTF">2018-10-11T10:53:00Z</dcterms:created>
  <dcterms:modified xsi:type="dcterms:W3CDTF">2021-08-12T08:39:09Z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