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8">
  <p:sldMasterIdLst>
    <p:sldMasterId id="2147483648" r:id="rId1"/>
  </p:sldMasterIdLst>
  <p:notesMasterIdLst>
    <p:notesMasterId r:id="rId3"/>
  </p:notesMasterIdLst>
  <p:sldIdLst>
    <p:sldId id="257" r:id="rId2"/>
  </p:sldIdLst>
  <p:sldSz cx="30387925" cy="41422638"/>
  <p:notesSz cx="6858000" cy="9144000"/>
  <p:defaultTextStyle>
    <a:defPPr>
      <a:defRPr lang="zh-CN"/>
    </a:defPPr>
    <a:lvl1pPr marL="0" algn="l" defTabSz="4103370" rtl="0" eaLnBrk="1" latinLnBrk="0" hangingPunct="1">
      <a:defRPr sz="8100" kern="1200">
        <a:solidFill>
          <a:schemeClr val="tx1"/>
        </a:solidFill>
        <a:latin typeface="+mn-lt"/>
        <a:ea typeface="+mn-ea"/>
        <a:cs typeface="+mn-cs"/>
      </a:defRPr>
    </a:lvl1pPr>
    <a:lvl2pPr marL="2051685" algn="l" defTabSz="4103370" rtl="0" eaLnBrk="1" latinLnBrk="0" hangingPunct="1">
      <a:defRPr sz="8100" kern="1200">
        <a:solidFill>
          <a:schemeClr val="tx1"/>
        </a:solidFill>
        <a:latin typeface="+mn-lt"/>
        <a:ea typeface="+mn-ea"/>
        <a:cs typeface="+mn-cs"/>
      </a:defRPr>
    </a:lvl2pPr>
    <a:lvl3pPr marL="4103370" algn="l" defTabSz="4103370" rtl="0" eaLnBrk="1" latinLnBrk="0" hangingPunct="1">
      <a:defRPr sz="8100" kern="1200">
        <a:solidFill>
          <a:schemeClr val="tx1"/>
        </a:solidFill>
        <a:latin typeface="+mn-lt"/>
        <a:ea typeface="+mn-ea"/>
        <a:cs typeface="+mn-cs"/>
      </a:defRPr>
    </a:lvl3pPr>
    <a:lvl4pPr marL="6155055" algn="l" defTabSz="4103370" rtl="0" eaLnBrk="1" latinLnBrk="0" hangingPunct="1">
      <a:defRPr sz="8100" kern="1200">
        <a:solidFill>
          <a:schemeClr val="tx1"/>
        </a:solidFill>
        <a:latin typeface="+mn-lt"/>
        <a:ea typeface="+mn-ea"/>
        <a:cs typeface="+mn-cs"/>
      </a:defRPr>
    </a:lvl4pPr>
    <a:lvl5pPr marL="8206740" algn="l" defTabSz="4103370" rtl="0" eaLnBrk="1" latinLnBrk="0" hangingPunct="1">
      <a:defRPr sz="8100" kern="1200">
        <a:solidFill>
          <a:schemeClr val="tx1"/>
        </a:solidFill>
        <a:latin typeface="+mn-lt"/>
        <a:ea typeface="+mn-ea"/>
        <a:cs typeface="+mn-cs"/>
      </a:defRPr>
    </a:lvl5pPr>
    <a:lvl6pPr marL="10258425" algn="l" defTabSz="4103370" rtl="0" eaLnBrk="1" latinLnBrk="0" hangingPunct="1">
      <a:defRPr sz="8100" kern="1200">
        <a:solidFill>
          <a:schemeClr val="tx1"/>
        </a:solidFill>
        <a:latin typeface="+mn-lt"/>
        <a:ea typeface="+mn-ea"/>
        <a:cs typeface="+mn-cs"/>
      </a:defRPr>
    </a:lvl6pPr>
    <a:lvl7pPr marL="12310110" algn="l" defTabSz="4103370" rtl="0" eaLnBrk="1" latinLnBrk="0" hangingPunct="1">
      <a:defRPr sz="8100" kern="1200">
        <a:solidFill>
          <a:schemeClr val="tx1"/>
        </a:solidFill>
        <a:latin typeface="+mn-lt"/>
        <a:ea typeface="+mn-ea"/>
        <a:cs typeface="+mn-cs"/>
      </a:defRPr>
    </a:lvl7pPr>
    <a:lvl8pPr marL="14361795" algn="l" defTabSz="4103370" rtl="0" eaLnBrk="1" latinLnBrk="0" hangingPunct="1">
      <a:defRPr sz="8100" kern="1200">
        <a:solidFill>
          <a:schemeClr val="tx1"/>
        </a:solidFill>
        <a:latin typeface="+mn-lt"/>
        <a:ea typeface="+mn-ea"/>
        <a:cs typeface="+mn-cs"/>
      </a:defRPr>
    </a:lvl8pPr>
    <a:lvl9pPr marL="16413480" algn="l" defTabSz="4103370"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6">
          <p15:clr>
            <a:srgbClr val="A4A3A4"/>
          </p15:clr>
        </p15:guide>
        <p15:guide id="2" pos="95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52" autoAdjust="0"/>
  </p:normalViewPr>
  <p:slideViewPr>
    <p:cSldViewPr>
      <p:cViewPr>
        <p:scale>
          <a:sx n="37" d="100"/>
          <a:sy n="37" d="100"/>
        </p:scale>
        <p:origin x="-186" y="24"/>
      </p:cViewPr>
      <p:guideLst>
        <p:guide orient="horz" pos="13046"/>
        <p:guide pos="956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2021/8/13</a:t>
            </a:fld>
            <a:endParaRPr lang="zh-CN" altLang="en-US"/>
          </a:p>
        </p:txBody>
      </p:sp>
      <p:sp>
        <p:nvSpPr>
          <p:cNvPr id="4" name="幻灯片图像占位符 3"/>
          <p:cNvSpPr>
            <a:spLocks noGrp="1" noRot="1" noChangeAspect="1"/>
          </p:cNvSpPr>
          <p:nvPr>
            <p:ph type="sldImg" idx="2"/>
          </p:nvPr>
        </p:nvSpPr>
        <p:spPr>
          <a:xfrm>
            <a:off x="2296999" y="1143000"/>
            <a:ext cx="226400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297113" y="1143000"/>
            <a:ext cx="226377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9095" y="12867869"/>
            <a:ext cx="25829736" cy="88790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58189" y="23472828"/>
            <a:ext cx="21271548" cy="10585785"/>
          </a:xfrm>
        </p:spPr>
        <p:txBody>
          <a:bodyPr/>
          <a:lstStyle>
            <a:lvl1pPr marL="0" indent="0" algn="ctr">
              <a:buNone/>
              <a:defRPr>
                <a:solidFill>
                  <a:schemeClr val="tx1">
                    <a:tint val="75000"/>
                  </a:schemeClr>
                </a:solidFill>
              </a:defRPr>
            </a:lvl1pPr>
            <a:lvl2pPr marL="2051685" indent="0" algn="ctr">
              <a:buNone/>
              <a:defRPr>
                <a:solidFill>
                  <a:schemeClr val="tx1">
                    <a:tint val="75000"/>
                  </a:schemeClr>
                </a:solidFill>
              </a:defRPr>
            </a:lvl2pPr>
            <a:lvl3pPr marL="4103370" indent="0" algn="ctr">
              <a:buNone/>
              <a:defRPr>
                <a:solidFill>
                  <a:schemeClr val="tx1">
                    <a:tint val="75000"/>
                  </a:schemeClr>
                </a:solidFill>
              </a:defRPr>
            </a:lvl3pPr>
            <a:lvl4pPr marL="6155055" indent="0" algn="ctr">
              <a:buNone/>
              <a:defRPr>
                <a:solidFill>
                  <a:schemeClr val="tx1">
                    <a:tint val="75000"/>
                  </a:schemeClr>
                </a:solidFill>
              </a:defRPr>
            </a:lvl4pPr>
            <a:lvl5pPr marL="8206740" indent="0" algn="ctr">
              <a:buNone/>
              <a:defRPr>
                <a:solidFill>
                  <a:schemeClr val="tx1">
                    <a:tint val="75000"/>
                  </a:schemeClr>
                </a:solidFill>
              </a:defRPr>
            </a:lvl5pPr>
            <a:lvl6pPr marL="10258425" indent="0" algn="ctr">
              <a:buNone/>
              <a:defRPr>
                <a:solidFill>
                  <a:schemeClr val="tx1">
                    <a:tint val="75000"/>
                  </a:schemeClr>
                </a:solidFill>
              </a:defRPr>
            </a:lvl6pPr>
            <a:lvl7pPr marL="12310110" indent="0" algn="ctr">
              <a:buNone/>
              <a:defRPr>
                <a:solidFill>
                  <a:schemeClr val="tx1">
                    <a:tint val="75000"/>
                  </a:schemeClr>
                </a:solidFill>
              </a:defRPr>
            </a:lvl7pPr>
            <a:lvl8pPr marL="14361795" indent="0" algn="ctr">
              <a:buNone/>
              <a:defRPr>
                <a:solidFill>
                  <a:schemeClr val="tx1">
                    <a:tint val="75000"/>
                  </a:schemeClr>
                </a:solidFill>
              </a:defRPr>
            </a:lvl8pPr>
            <a:lvl9pPr marL="1641348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2031246" y="1658829"/>
            <a:ext cx="6837283" cy="3534348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9396" y="1658829"/>
            <a:ext cx="20005384" cy="353434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400437" y="26617883"/>
            <a:ext cx="25829736" cy="8226996"/>
          </a:xfrm>
        </p:spPr>
        <p:txBody>
          <a:bodyPr anchor="t"/>
          <a:lstStyle>
            <a:lvl1pPr algn="l">
              <a:defRPr sz="18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400437" y="17556684"/>
            <a:ext cx="25829736" cy="9061199"/>
          </a:xfrm>
        </p:spPr>
        <p:txBody>
          <a:bodyPr anchor="b"/>
          <a:lstStyle>
            <a:lvl1pPr marL="0" indent="0">
              <a:buNone/>
              <a:defRPr sz="9000">
                <a:solidFill>
                  <a:schemeClr val="tx1">
                    <a:tint val="75000"/>
                  </a:schemeClr>
                </a:solidFill>
              </a:defRPr>
            </a:lvl1pPr>
            <a:lvl2pPr marL="2051685" indent="0">
              <a:buNone/>
              <a:defRPr sz="8100">
                <a:solidFill>
                  <a:schemeClr val="tx1">
                    <a:tint val="75000"/>
                  </a:schemeClr>
                </a:solidFill>
              </a:defRPr>
            </a:lvl2pPr>
            <a:lvl3pPr marL="4103370" indent="0">
              <a:buNone/>
              <a:defRPr sz="7200">
                <a:solidFill>
                  <a:schemeClr val="tx1">
                    <a:tint val="75000"/>
                  </a:schemeClr>
                </a:solidFill>
              </a:defRPr>
            </a:lvl3pPr>
            <a:lvl4pPr marL="6155055" indent="0">
              <a:buNone/>
              <a:defRPr sz="6300">
                <a:solidFill>
                  <a:schemeClr val="tx1">
                    <a:tint val="75000"/>
                  </a:schemeClr>
                </a:solidFill>
              </a:defRPr>
            </a:lvl4pPr>
            <a:lvl5pPr marL="8206740" indent="0">
              <a:buNone/>
              <a:defRPr sz="6300">
                <a:solidFill>
                  <a:schemeClr val="tx1">
                    <a:tint val="75000"/>
                  </a:schemeClr>
                </a:solidFill>
              </a:defRPr>
            </a:lvl5pPr>
            <a:lvl6pPr marL="10258425" indent="0">
              <a:buNone/>
              <a:defRPr sz="6300">
                <a:solidFill>
                  <a:schemeClr val="tx1">
                    <a:tint val="75000"/>
                  </a:schemeClr>
                </a:solidFill>
              </a:defRPr>
            </a:lvl6pPr>
            <a:lvl7pPr marL="12310110" indent="0">
              <a:buNone/>
              <a:defRPr sz="6300">
                <a:solidFill>
                  <a:schemeClr val="tx1">
                    <a:tint val="75000"/>
                  </a:schemeClr>
                </a:solidFill>
              </a:defRPr>
            </a:lvl7pPr>
            <a:lvl8pPr marL="14361795" indent="0">
              <a:buNone/>
              <a:defRPr sz="6300">
                <a:solidFill>
                  <a:schemeClr val="tx1">
                    <a:tint val="75000"/>
                  </a:schemeClr>
                </a:solidFill>
              </a:defRPr>
            </a:lvl8pPr>
            <a:lvl9pPr marL="16413480" indent="0">
              <a:buNone/>
              <a:defRPr sz="63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9396" y="9665285"/>
            <a:ext cx="13421334" cy="27337026"/>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447195" y="9665285"/>
            <a:ext cx="13421334" cy="27337026"/>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9396" y="9272154"/>
            <a:ext cx="13426611" cy="3864192"/>
          </a:xfrm>
        </p:spPr>
        <p:txBody>
          <a:bodyPr anchor="b"/>
          <a:lstStyle>
            <a:lvl1pPr marL="0" indent="0">
              <a:buNone/>
              <a:defRPr sz="10800" b="1"/>
            </a:lvl1pPr>
            <a:lvl2pPr marL="2051685" indent="0">
              <a:buNone/>
              <a:defRPr sz="9000" b="1"/>
            </a:lvl2pPr>
            <a:lvl3pPr marL="4103370" indent="0">
              <a:buNone/>
              <a:defRPr sz="8100" b="1"/>
            </a:lvl3pPr>
            <a:lvl4pPr marL="6155055" indent="0">
              <a:buNone/>
              <a:defRPr sz="7200" b="1"/>
            </a:lvl4pPr>
            <a:lvl5pPr marL="8206740" indent="0">
              <a:buNone/>
              <a:defRPr sz="7200" b="1"/>
            </a:lvl5pPr>
            <a:lvl6pPr marL="10258425" indent="0">
              <a:buNone/>
              <a:defRPr sz="7200" b="1"/>
            </a:lvl6pPr>
            <a:lvl7pPr marL="12310110" indent="0">
              <a:buNone/>
              <a:defRPr sz="7200" b="1"/>
            </a:lvl7pPr>
            <a:lvl8pPr marL="14361795" indent="0">
              <a:buNone/>
              <a:defRPr sz="7200" b="1"/>
            </a:lvl8pPr>
            <a:lvl9pPr marL="16413480" indent="0">
              <a:buNone/>
              <a:defRPr sz="7200" b="1"/>
            </a:lvl9pPr>
          </a:lstStyle>
          <a:p>
            <a:pPr lvl="0"/>
            <a:r>
              <a:rPr lang="zh-CN" altLang="en-US" smtClean="0"/>
              <a:t>单击此处编辑母版文本样式</a:t>
            </a:r>
          </a:p>
        </p:txBody>
      </p:sp>
      <p:sp>
        <p:nvSpPr>
          <p:cNvPr id="4" name="内容占位符 3"/>
          <p:cNvSpPr>
            <a:spLocks noGrp="1"/>
          </p:cNvSpPr>
          <p:nvPr>
            <p:ph sz="half" idx="2"/>
          </p:nvPr>
        </p:nvSpPr>
        <p:spPr>
          <a:xfrm>
            <a:off x="1519396" y="13136346"/>
            <a:ext cx="13426611" cy="23865963"/>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436645" y="9272154"/>
            <a:ext cx="13431885" cy="3864192"/>
          </a:xfrm>
        </p:spPr>
        <p:txBody>
          <a:bodyPr anchor="b"/>
          <a:lstStyle>
            <a:lvl1pPr marL="0" indent="0">
              <a:buNone/>
              <a:defRPr sz="10800" b="1"/>
            </a:lvl1pPr>
            <a:lvl2pPr marL="2051685" indent="0">
              <a:buNone/>
              <a:defRPr sz="9000" b="1"/>
            </a:lvl2pPr>
            <a:lvl3pPr marL="4103370" indent="0">
              <a:buNone/>
              <a:defRPr sz="8100" b="1"/>
            </a:lvl3pPr>
            <a:lvl4pPr marL="6155055" indent="0">
              <a:buNone/>
              <a:defRPr sz="7200" b="1"/>
            </a:lvl4pPr>
            <a:lvl5pPr marL="8206740" indent="0">
              <a:buNone/>
              <a:defRPr sz="7200" b="1"/>
            </a:lvl5pPr>
            <a:lvl6pPr marL="10258425" indent="0">
              <a:buNone/>
              <a:defRPr sz="7200" b="1"/>
            </a:lvl6pPr>
            <a:lvl7pPr marL="12310110" indent="0">
              <a:buNone/>
              <a:defRPr sz="7200" b="1"/>
            </a:lvl7pPr>
            <a:lvl8pPr marL="14361795" indent="0">
              <a:buNone/>
              <a:defRPr sz="7200" b="1"/>
            </a:lvl8pPr>
            <a:lvl9pPr marL="16413480" indent="0">
              <a:buNone/>
              <a:defRPr sz="7200" b="1"/>
            </a:lvl9pPr>
          </a:lstStyle>
          <a:p>
            <a:pPr lvl="0"/>
            <a:r>
              <a:rPr lang="zh-CN" altLang="en-US" smtClean="0"/>
              <a:t>单击此处编辑母版文本样式</a:t>
            </a:r>
          </a:p>
        </p:txBody>
      </p:sp>
      <p:sp>
        <p:nvSpPr>
          <p:cNvPr id="6" name="内容占位符 5"/>
          <p:cNvSpPr>
            <a:spLocks noGrp="1"/>
          </p:cNvSpPr>
          <p:nvPr>
            <p:ph sz="quarter" idx="4"/>
          </p:nvPr>
        </p:nvSpPr>
        <p:spPr>
          <a:xfrm>
            <a:off x="15436645" y="13136346"/>
            <a:ext cx="13431885" cy="23865963"/>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9398" y="1649235"/>
            <a:ext cx="9997418" cy="7018836"/>
          </a:xfrm>
        </p:spPr>
        <p:txBody>
          <a:bodyPr anchor="b"/>
          <a:lstStyle>
            <a:lvl1pPr algn="l">
              <a:defRPr sz="9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80835" y="1649238"/>
            <a:ext cx="16987694" cy="35353074"/>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9398" y="8668074"/>
            <a:ext cx="9997418" cy="28334238"/>
          </a:xfrm>
        </p:spPr>
        <p:txBody>
          <a:bodyPr/>
          <a:lstStyle>
            <a:lvl1pPr marL="0" indent="0">
              <a:buNone/>
              <a:defRPr sz="6300"/>
            </a:lvl1pPr>
            <a:lvl2pPr marL="2051685" indent="0">
              <a:buNone/>
              <a:defRPr sz="5400"/>
            </a:lvl2pPr>
            <a:lvl3pPr marL="4103370" indent="0">
              <a:buNone/>
              <a:defRPr sz="4500"/>
            </a:lvl3pPr>
            <a:lvl4pPr marL="6155055" indent="0">
              <a:buNone/>
              <a:defRPr sz="4000"/>
            </a:lvl4pPr>
            <a:lvl5pPr marL="8206740" indent="0">
              <a:buNone/>
              <a:defRPr sz="4000"/>
            </a:lvl5pPr>
            <a:lvl6pPr marL="10258425" indent="0">
              <a:buNone/>
              <a:defRPr sz="4000"/>
            </a:lvl6pPr>
            <a:lvl7pPr marL="12310110" indent="0">
              <a:buNone/>
              <a:defRPr sz="4000"/>
            </a:lvl7pPr>
            <a:lvl8pPr marL="14361795" indent="0">
              <a:buNone/>
              <a:defRPr sz="4000"/>
            </a:lvl8pPr>
            <a:lvl9pPr marL="16413480" indent="0">
              <a:buNone/>
              <a:defRPr sz="4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56246" y="28995846"/>
            <a:ext cx="18232755" cy="3423124"/>
          </a:xfrm>
        </p:spPr>
        <p:txBody>
          <a:bodyPr anchor="b"/>
          <a:lstStyle>
            <a:lvl1pPr algn="l">
              <a:defRPr sz="9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56246" y="3701189"/>
            <a:ext cx="18232755" cy="24853583"/>
          </a:xfrm>
        </p:spPr>
        <p:txBody>
          <a:bodyPr/>
          <a:lstStyle>
            <a:lvl1pPr marL="0" indent="0">
              <a:buNone/>
              <a:defRPr sz="14400"/>
            </a:lvl1pPr>
            <a:lvl2pPr marL="2051685" indent="0">
              <a:buNone/>
              <a:defRPr sz="12600"/>
            </a:lvl2pPr>
            <a:lvl3pPr marL="4103370" indent="0">
              <a:buNone/>
              <a:defRPr sz="10800"/>
            </a:lvl3pPr>
            <a:lvl4pPr marL="6155055" indent="0">
              <a:buNone/>
              <a:defRPr sz="9000"/>
            </a:lvl4pPr>
            <a:lvl5pPr marL="8206740" indent="0">
              <a:buNone/>
              <a:defRPr sz="9000"/>
            </a:lvl5pPr>
            <a:lvl6pPr marL="10258425" indent="0">
              <a:buNone/>
              <a:defRPr sz="9000"/>
            </a:lvl6pPr>
            <a:lvl7pPr marL="12310110" indent="0">
              <a:buNone/>
              <a:defRPr sz="9000"/>
            </a:lvl7pPr>
            <a:lvl8pPr marL="14361795" indent="0">
              <a:buNone/>
              <a:defRPr sz="9000"/>
            </a:lvl8pPr>
            <a:lvl9pPr marL="16413480" indent="0">
              <a:buNone/>
              <a:defRPr sz="9000"/>
            </a:lvl9pPr>
          </a:lstStyle>
          <a:p>
            <a:endParaRPr lang="zh-CN" altLang="en-US"/>
          </a:p>
        </p:txBody>
      </p:sp>
      <p:sp>
        <p:nvSpPr>
          <p:cNvPr id="4" name="文本占位符 3"/>
          <p:cNvSpPr>
            <a:spLocks noGrp="1"/>
          </p:cNvSpPr>
          <p:nvPr>
            <p:ph type="body" sz="half" idx="2"/>
          </p:nvPr>
        </p:nvSpPr>
        <p:spPr>
          <a:xfrm>
            <a:off x="5956246" y="32418970"/>
            <a:ext cx="18232755" cy="4861404"/>
          </a:xfrm>
        </p:spPr>
        <p:txBody>
          <a:bodyPr/>
          <a:lstStyle>
            <a:lvl1pPr marL="0" indent="0">
              <a:buNone/>
              <a:defRPr sz="6300"/>
            </a:lvl1pPr>
            <a:lvl2pPr marL="2051685" indent="0">
              <a:buNone/>
              <a:defRPr sz="5400"/>
            </a:lvl2pPr>
            <a:lvl3pPr marL="4103370" indent="0">
              <a:buNone/>
              <a:defRPr sz="4500"/>
            </a:lvl3pPr>
            <a:lvl4pPr marL="6155055" indent="0">
              <a:buNone/>
              <a:defRPr sz="4000"/>
            </a:lvl4pPr>
            <a:lvl5pPr marL="8206740" indent="0">
              <a:buNone/>
              <a:defRPr sz="4000"/>
            </a:lvl5pPr>
            <a:lvl6pPr marL="10258425" indent="0">
              <a:buNone/>
              <a:defRPr sz="4000"/>
            </a:lvl6pPr>
            <a:lvl7pPr marL="12310110" indent="0">
              <a:buNone/>
              <a:defRPr sz="4000"/>
            </a:lvl7pPr>
            <a:lvl8pPr marL="14361795" indent="0">
              <a:buNone/>
              <a:defRPr sz="4000"/>
            </a:lvl8pPr>
            <a:lvl9pPr marL="16413480" indent="0">
              <a:buNone/>
              <a:defRPr sz="4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9396" y="1658826"/>
            <a:ext cx="27349133" cy="6903773"/>
          </a:xfrm>
          <a:prstGeom prst="rect">
            <a:avLst/>
          </a:prstGeom>
        </p:spPr>
        <p:txBody>
          <a:bodyPr vert="horz" lIns="410337" tIns="205169" rIns="410337" bIns="20516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9396" y="9665285"/>
            <a:ext cx="27349133" cy="27337026"/>
          </a:xfrm>
          <a:prstGeom prst="rect">
            <a:avLst/>
          </a:prstGeom>
        </p:spPr>
        <p:txBody>
          <a:bodyPr vert="horz" lIns="410337" tIns="205169" rIns="410337" bIns="205169"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519396" y="38392652"/>
            <a:ext cx="7090516" cy="2205372"/>
          </a:xfrm>
          <a:prstGeom prst="rect">
            <a:avLst/>
          </a:prstGeom>
        </p:spPr>
        <p:txBody>
          <a:bodyPr vert="horz" lIns="410337" tIns="205169" rIns="410337" bIns="205169" rtlCol="0" anchor="ctr"/>
          <a:lstStyle>
            <a:lvl1pPr algn="l">
              <a:defRPr sz="5400">
                <a:solidFill>
                  <a:schemeClr val="tx1">
                    <a:tint val="75000"/>
                  </a:schemeClr>
                </a:solidFill>
              </a:defRPr>
            </a:lvl1pPr>
          </a:lstStyle>
          <a:p>
            <a:fld id="{530820CF-B880-4189-942D-D702A7CBA730}" type="datetimeFigureOut">
              <a:rPr lang="zh-CN" altLang="en-US" smtClean="0"/>
              <a:t>2021/8/13</a:t>
            </a:fld>
            <a:endParaRPr lang="zh-CN" altLang="en-US"/>
          </a:p>
        </p:txBody>
      </p:sp>
      <p:sp>
        <p:nvSpPr>
          <p:cNvPr id="5" name="页脚占位符 4"/>
          <p:cNvSpPr>
            <a:spLocks noGrp="1"/>
          </p:cNvSpPr>
          <p:nvPr>
            <p:ph type="ftr" sz="quarter" idx="3"/>
          </p:nvPr>
        </p:nvSpPr>
        <p:spPr>
          <a:xfrm>
            <a:off x="10382541" y="38392652"/>
            <a:ext cx="9622843" cy="2205372"/>
          </a:xfrm>
          <a:prstGeom prst="rect">
            <a:avLst/>
          </a:prstGeom>
        </p:spPr>
        <p:txBody>
          <a:bodyPr vert="horz" lIns="410337" tIns="205169" rIns="410337" bIns="205169" rtlCol="0" anchor="ctr"/>
          <a:lstStyle>
            <a:lvl1pPr algn="ctr">
              <a:defRPr sz="5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78013" y="38392652"/>
            <a:ext cx="7090516" cy="2205372"/>
          </a:xfrm>
          <a:prstGeom prst="rect">
            <a:avLst/>
          </a:prstGeom>
        </p:spPr>
        <p:txBody>
          <a:bodyPr vert="horz" lIns="410337" tIns="205169" rIns="410337" bIns="205169" rtlCol="0" anchor="ctr"/>
          <a:lstStyle>
            <a:lvl1pPr algn="r">
              <a:defRPr sz="54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03370" rtl="0" eaLnBrk="1" latinLnBrk="0" hangingPunct="1">
        <a:spcBef>
          <a:spcPct val="0"/>
        </a:spcBef>
        <a:buNone/>
        <a:defRPr sz="19700" kern="1200">
          <a:solidFill>
            <a:schemeClr val="tx1"/>
          </a:solidFill>
          <a:latin typeface="+mj-lt"/>
          <a:ea typeface="+mj-ea"/>
          <a:cs typeface="+mj-cs"/>
        </a:defRPr>
      </a:lvl1pPr>
    </p:titleStyle>
    <p:bodyStyle>
      <a:lvl1pPr marL="1538605" indent="-1538605" algn="l" defTabSz="4103370"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1pPr>
      <a:lvl2pPr marL="3333750" indent="-1282065" algn="l" defTabSz="4103370" rtl="0" eaLnBrk="1" latinLnBrk="0" hangingPunct="1">
        <a:spcBef>
          <a:spcPct val="20000"/>
        </a:spcBef>
        <a:buFont typeface="Arial" panose="020B0604020202020204" pitchFamily="34" charset="0"/>
        <a:buChar char="–"/>
        <a:defRPr sz="12600" kern="1200">
          <a:solidFill>
            <a:schemeClr val="tx1"/>
          </a:solidFill>
          <a:latin typeface="+mn-lt"/>
          <a:ea typeface="+mn-ea"/>
          <a:cs typeface="+mn-cs"/>
        </a:defRPr>
      </a:lvl2pPr>
      <a:lvl3pPr marL="5129530" indent="-1026160" algn="l" defTabSz="4103370" rtl="0" eaLnBrk="1" latinLnBrk="0" hangingPunct="1">
        <a:spcBef>
          <a:spcPct val="20000"/>
        </a:spcBef>
        <a:buFont typeface="Arial" panose="020B0604020202020204" pitchFamily="34" charset="0"/>
        <a:buChar char="•"/>
        <a:defRPr sz="10800" kern="1200">
          <a:solidFill>
            <a:schemeClr val="tx1"/>
          </a:solidFill>
          <a:latin typeface="+mn-lt"/>
          <a:ea typeface="+mn-ea"/>
          <a:cs typeface="+mn-cs"/>
        </a:defRPr>
      </a:lvl3pPr>
      <a:lvl4pPr marL="7181215"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4pPr>
      <a:lvl5pPr marL="9232900"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5pPr>
      <a:lvl6pPr marL="11284585"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6pPr>
      <a:lvl7pPr marL="13336270"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7pPr>
      <a:lvl8pPr marL="15387955"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8pPr>
      <a:lvl9pPr marL="17439640" indent="-1026160" algn="l" defTabSz="410337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9pPr>
    </p:bodyStyle>
    <p:otherStyle>
      <a:defPPr>
        <a:defRPr lang="zh-CN"/>
      </a:defPPr>
      <a:lvl1pPr marL="0" algn="l" defTabSz="4103370" rtl="0" eaLnBrk="1" latinLnBrk="0" hangingPunct="1">
        <a:defRPr sz="8100" kern="1200">
          <a:solidFill>
            <a:schemeClr val="tx1"/>
          </a:solidFill>
          <a:latin typeface="+mn-lt"/>
          <a:ea typeface="+mn-ea"/>
          <a:cs typeface="+mn-cs"/>
        </a:defRPr>
      </a:lvl1pPr>
      <a:lvl2pPr marL="2051685" algn="l" defTabSz="4103370" rtl="0" eaLnBrk="1" latinLnBrk="0" hangingPunct="1">
        <a:defRPr sz="8100" kern="1200">
          <a:solidFill>
            <a:schemeClr val="tx1"/>
          </a:solidFill>
          <a:latin typeface="+mn-lt"/>
          <a:ea typeface="+mn-ea"/>
          <a:cs typeface="+mn-cs"/>
        </a:defRPr>
      </a:lvl2pPr>
      <a:lvl3pPr marL="4103370" algn="l" defTabSz="4103370" rtl="0" eaLnBrk="1" latinLnBrk="0" hangingPunct="1">
        <a:defRPr sz="8100" kern="1200">
          <a:solidFill>
            <a:schemeClr val="tx1"/>
          </a:solidFill>
          <a:latin typeface="+mn-lt"/>
          <a:ea typeface="+mn-ea"/>
          <a:cs typeface="+mn-cs"/>
        </a:defRPr>
      </a:lvl3pPr>
      <a:lvl4pPr marL="6155055" algn="l" defTabSz="4103370" rtl="0" eaLnBrk="1" latinLnBrk="0" hangingPunct="1">
        <a:defRPr sz="8100" kern="1200">
          <a:solidFill>
            <a:schemeClr val="tx1"/>
          </a:solidFill>
          <a:latin typeface="+mn-lt"/>
          <a:ea typeface="+mn-ea"/>
          <a:cs typeface="+mn-cs"/>
        </a:defRPr>
      </a:lvl4pPr>
      <a:lvl5pPr marL="8206740" algn="l" defTabSz="4103370" rtl="0" eaLnBrk="1" latinLnBrk="0" hangingPunct="1">
        <a:defRPr sz="8100" kern="1200">
          <a:solidFill>
            <a:schemeClr val="tx1"/>
          </a:solidFill>
          <a:latin typeface="+mn-lt"/>
          <a:ea typeface="+mn-ea"/>
          <a:cs typeface="+mn-cs"/>
        </a:defRPr>
      </a:lvl5pPr>
      <a:lvl6pPr marL="10258425" algn="l" defTabSz="4103370" rtl="0" eaLnBrk="1" latinLnBrk="0" hangingPunct="1">
        <a:defRPr sz="8100" kern="1200">
          <a:solidFill>
            <a:schemeClr val="tx1"/>
          </a:solidFill>
          <a:latin typeface="+mn-lt"/>
          <a:ea typeface="+mn-ea"/>
          <a:cs typeface="+mn-cs"/>
        </a:defRPr>
      </a:lvl6pPr>
      <a:lvl7pPr marL="12310110" algn="l" defTabSz="4103370" rtl="0" eaLnBrk="1" latinLnBrk="0" hangingPunct="1">
        <a:defRPr sz="8100" kern="1200">
          <a:solidFill>
            <a:schemeClr val="tx1"/>
          </a:solidFill>
          <a:latin typeface="+mn-lt"/>
          <a:ea typeface="+mn-ea"/>
          <a:cs typeface="+mn-cs"/>
        </a:defRPr>
      </a:lvl7pPr>
      <a:lvl8pPr marL="14361795" algn="l" defTabSz="4103370" rtl="0" eaLnBrk="1" latinLnBrk="0" hangingPunct="1">
        <a:defRPr sz="8100" kern="1200">
          <a:solidFill>
            <a:schemeClr val="tx1"/>
          </a:solidFill>
          <a:latin typeface="+mn-lt"/>
          <a:ea typeface="+mn-ea"/>
          <a:cs typeface="+mn-cs"/>
        </a:defRPr>
      </a:lvl8pPr>
      <a:lvl9pPr marL="16413480" algn="l" defTabSz="410337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emf"/><Relationship Id="rId1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emf"/><Relationship Id="rId12" Type="http://schemas.openxmlformats.org/officeDocument/2006/relationships/oleObject" Target="../embeddings/oleObject5.bin"/><Relationship Id="rId17" Type="http://schemas.openxmlformats.org/officeDocument/2006/relationships/image" Target="../media/image9.png"/><Relationship Id="rId2" Type="http://schemas.openxmlformats.org/officeDocument/2006/relationships/slideLayout" Target="../slideLayouts/slideLayout1.xml"/><Relationship Id="rId16"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emf"/><Relationship Id="rId15" Type="http://schemas.openxmlformats.org/officeDocument/2006/relationships/image" Target="../media/image7.png"/><Relationship Id="rId10" Type="http://schemas.openxmlformats.org/officeDocument/2006/relationships/oleObject" Target="../embeddings/oleObject4.bin"/><Relationship Id="rId19"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3.emf"/><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0686" y="7037575"/>
            <a:ext cx="14056187" cy="980917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sz="3600" b="1" i="1" dirty="0">
                <a:solidFill>
                  <a:schemeClr val="tx1"/>
                </a:solidFill>
                <a:latin typeface="Times New Roman" panose="02020603050405020304" pitchFamily="18" charset="0"/>
                <a:cs typeface="Times New Roman" panose="02020603050405020304" pitchFamily="18" charset="0"/>
              </a:rPr>
              <a:t>Abstract</a:t>
            </a:r>
            <a:r>
              <a:rPr lang="en-US" sz="3600" b="1" dirty="0">
                <a:solidFill>
                  <a:schemeClr val="tx1"/>
                </a:solidFill>
                <a:latin typeface="Times New Roman" panose="02020603050405020304" pitchFamily="18" charset="0"/>
                <a:cs typeface="Times New Roman" panose="02020603050405020304" pitchFamily="18" charset="0"/>
              </a:rPr>
              <a:t>—A novel miniaturized, multi-mode, pattern diversity antenna for wearable wireless body area networks is proposed. The antenna uses even-modes to provide directional and omnidirectional radiation patterns, which can realize the miniaturization of the antenna. The omnidirectional radiation pattern is obtained by introducing a probe to excite TM01 mode. The directional mode is realized by exciting the first negative order resonance (-1st mode) based on compound right-/left- hand (CRLH). Compared with the traditional patch antenna, the -1st mode works in the LH region, which is much lower than the +1st mode resonance. These CRLH resonators are realized by etching the gap on the surface of the chip and introducing short-circuit pins. The CRLH circuit consists of series and parallel inductors and capacitors provided by the above mentioned constitute. In addition, the antenna has simple structure and low profile. It only consists of patch, pins and thin metal ground, which is easy to process. Finally, the two antennas are integrated together to achieve pattern diversity, effectively save space and realize the miniaturization of the antenna. Its overall size is only 0.41λ</a:t>
            </a:r>
            <a:r>
              <a:rPr lang="en-US" sz="3600" b="1" baseline="-25000" dirty="0">
                <a:solidFill>
                  <a:schemeClr val="tx1"/>
                </a:solidFill>
                <a:latin typeface="Times New Roman" panose="02020603050405020304" pitchFamily="18" charset="0"/>
                <a:cs typeface="Times New Roman" panose="02020603050405020304" pitchFamily="18" charset="0"/>
              </a:rPr>
              <a:t>0</a:t>
            </a:r>
            <a:r>
              <a:rPr lang="en-US" sz="3600" b="1" dirty="0">
                <a:solidFill>
                  <a:schemeClr val="tx1"/>
                </a:solidFill>
                <a:latin typeface="Times New Roman" panose="02020603050405020304" pitchFamily="18" charset="0"/>
                <a:cs typeface="Times New Roman" panose="02020603050405020304" pitchFamily="18" charset="0"/>
              </a:rPr>
              <a:t>×0.41λ</a:t>
            </a:r>
            <a:r>
              <a:rPr lang="en-US" sz="3600" b="1" baseline="-25000" dirty="0">
                <a:solidFill>
                  <a:schemeClr val="tx1"/>
                </a:solidFill>
                <a:latin typeface="Times New Roman" panose="02020603050405020304" pitchFamily="18" charset="0"/>
                <a:cs typeface="Times New Roman" panose="02020603050405020304" pitchFamily="18" charset="0"/>
              </a:rPr>
              <a:t>0</a:t>
            </a:r>
            <a:r>
              <a:rPr lang="en-US" sz="3600" b="1" dirty="0">
                <a:solidFill>
                  <a:schemeClr val="tx1"/>
                </a:solidFill>
                <a:latin typeface="Times New Roman" panose="02020603050405020304" pitchFamily="18" charset="0"/>
                <a:cs typeface="Times New Roman" panose="02020603050405020304" pitchFamily="18" charset="0"/>
              </a:rPr>
              <a:t>×0.049λ</a:t>
            </a:r>
            <a:r>
              <a:rPr lang="en-US" sz="3600" b="1" baseline="-25000" dirty="0">
                <a:solidFill>
                  <a:schemeClr val="tx1"/>
                </a:solidFill>
                <a:latin typeface="Times New Roman" panose="02020603050405020304" pitchFamily="18" charset="0"/>
                <a:cs typeface="Times New Roman" panose="02020603050405020304" pitchFamily="18" charset="0"/>
              </a:rPr>
              <a:t>0</a:t>
            </a:r>
            <a:r>
              <a:rPr lang="en-US" sz="3600" b="1" dirty="0">
                <a:solidFill>
                  <a:schemeClr val="tx1"/>
                </a:solidFill>
                <a:latin typeface="Times New Roman" panose="02020603050405020304" pitchFamily="18" charset="0"/>
                <a:cs typeface="Times New Roman" panose="02020603050405020304" pitchFamily="18" charset="0"/>
              </a:rPr>
              <a:t>. </a:t>
            </a:r>
            <a:endParaRPr lang="zh-CN" altLang="en-US" sz="3600" dirty="0">
              <a:solidFill>
                <a:schemeClr val="tx1"/>
              </a:solidFill>
              <a:latin typeface="Times New Roman" panose="02020603050405020304" pitchFamily="18" charset="0"/>
              <a:cs typeface="Times New Roman" panose="02020603050405020304" pitchFamily="18" charset="0"/>
            </a:endParaRPr>
          </a:p>
        </p:txBody>
      </p:sp>
      <p:sp>
        <p:nvSpPr>
          <p:cNvPr id="11" name="矩形 10"/>
          <p:cNvSpPr/>
          <p:nvPr/>
        </p:nvSpPr>
        <p:spPr>
          <a:xfrm>
            <a:off x="1050686" y="15496345"/>
            <a:ext cx="14000400" cy="2464611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3600" dirty="0" smtClean="0">
                <a:solidFill>
                  <a:schemeClr val="tx1"/>
                </a:solidFill>
                <a:latin typeface="Times New Roman" panose="02020603050405020304" pitchFamily="18" charset="0"/>
                <a:cs typeface="Times New Roman" panose="02020603050405020304" pitchFamily="18" charset="0"/>
              </a:rPr>
              <a:t> </a:t>
            </a: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en-US" sz="3600" dirty="0" smtClean="0">
              <a:solidFill>
                <a:schemeClr val="tx1"/>
              </a:solidFill>
              <a:latin typeface="Times New Roman" panose="02020603050405020304" pitchFamily="18" charset="0"/>
              <a:cs typeface="Times New Roman" panose="02020603050405020304" pitchFamily="18" charset="0"/>
            </a:endParaRPr>
          </a:p>
          <a:p>
            <a:pPr algn="just"/>
            <a:endParaRPr lang="zh-CN" altLang="en-US" sz="3600" dirty="0" smtClean="0">
              <a:solidFill>
                <a:schemeClr val="tx1"/>
              </a:solidFill>
              <a:latin typeface="Times New Roman" panose="02020603050405020304" pitchFamily="18" charset="0"/>
              <a:cs typeface="Times New Roman" panose="02020603050405020304" pitchFamily="18" charset="0"/>
            </a:endParaRPr>
          </a:p>
          <a:p>
            <a:pPr marL="742950" indent="-742950" algn="just"/>
            <a:endParaRPr lang="zh-CN" altLang="en-US" sz="4400" dirty="0" smtClean="0">
              <a:solidFill>
                <a:schemeClr val="tx1"/>
              </a:solidFill>
              <a:latin typeface="Times New Roman" panose="02020603050405020304" pitchFamily="18" charset="0"/>
              <a:cs typeface="Times New Roman" panose="02020603050405020304" pitchFamily="18" charset="0"/>
            </a:endParaRPr>
          </a:p>
          <a:p>
            <a:pPr algn="just"/>
            <a:endParaRPr lang="en-US" sz="4400" dirty="0" smtClean="0">
              <a:solidFill>
                <a:schemeClr val="tx1"/>
              </a:solidFill>
              <a:latin typeface="Times New Roman" panose="02020603050405020304" pitchFamily="18" charset="0"/>
              <a:cs typeface="Times New Roman" panose="02020603050405020304" pitchFamily="18" charset="0"/>
            </a:endParaRPr>
          </a:p>
          <a:p>
            <a:pPr algn="just"/>
            <a:endParaRPr lang="zh-CN" altLang="en-US" sz="8800" dirty="0">
              <a:solidFill>
                <a:schemeClr val="tx1"/>
              </a:solidFill>
              <a:latin typeface="Times New Roman" panose="02020603050405020304" pitchFamily="18" charset="0"/>
              <a:cs typeface="Times New Roman" panose="02020603050405020304" pitchFamily="18" charset="0"/>
            </a:endParaRPr>
          </a:p>
        </p:txBody>
      </p:sp>
      <p:sp>
        <p:nvSpPr>
          <p:cNvPr id="1028" name="Rectangle 4"/>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30" name="Rectangle 6"/>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32" name="Rectangle 8"/>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34" name="Rectangle 10"/>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36" name="Rectangle 12"/>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39" name="Rectangle 15"/>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43" name="Rectangle 19"/>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45" name="Rectangle 21"/>
          <p:cNvSpPr>
            <a:spLocks noChangeArrowheads="1"/>
          </p:cNvSpPr>
          <p:nvPr/>
        </p:nvSpPr>
        <p:spPr bwMode="auto">
          <a:xfrm>
            <a:off x="0" y="0"/>
            <a:ext cx="30387925"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4" name="TextBox 43"/>
          <p:cNvSpPr txBox="1"/>
          <p:nvPr/>
        </p:nvSpPr>
        <p:spPr>
          <a:xfrm>
            <a:off x="7921154" y="1360524"/>
            <a:ext cx="20860091" cy="4998512"/>
          </a:xfrm>
          <a:prstGeom prst="roundRect">
            <a:avLst>
              <a:gd name="adj" fmla="val 9819"/>
            </a:avLst>
          </a:prstGeom>
          <a:noFill/>
          <a:ln>
            <a:noFill/>
          </a:ln>
        </p:spPr>
        <p:txBody>
          <a:bodyPr wrap="square" rtlCol="0" anchor="ctr" anchorCtr="0">
            <a:spAutoFit/>
          </a:bodyPr>
          <a:lstStyle/>
          <a:p>
            <a:pPr algn="ctr">
              <a:spcAft>
                <a:spcPts val="600"/>
              </a:spcAft>
            </a:pPr>
            <a:r>
              <a:rPr lang="en-US" altLang="zh-CN" sz="7200" b="1" dirty="0">
                <a:latin typeface="+mj-lt"/>
                <a:ea typeface="MS Mincho"/>
              </a:rPr>
              <a:t>A Novel Miniaturized </a:t>
            </a:r>
            <a:r>
              <a:rPr lang="en-US" altLang="zh-CN" sz="7200" b="1" dirty="0" err="1">
                <a:latin typeface="+mj-lt"/>
                <a:ea typeface="MS Mincho"/>
              </a:rPr>
              <a:t>Mutil</a:t>
            </a:r>
            <a:r>
              <a:rPr lang="en-US" altLang="zh-CN" sz="7200" b="1" dirty="0">
                <a:latin typeface="+mj-lt"/>
                <a:ea typeface="MS Mincho"/>
              </a:rPr>
              <a:t>-Mode Pattern Diversity Antenna for Wearable Wireless Communications</a:t>
            </a:r>
            <a:endParaRPr lang="zh-CN" altLang="zh-CN" sz="7200" b="1" dirty="0">
              <a:latin typeface="+mj-lt"/>
              <a:ea typeface="MS Mincho"/>
            </a:endParaRPr>
          </a:p>
          <a:p>
            <a:pPr algn="ctr"/>
            <a:r>
              <a:rPr lang="en-US" altLang="zh-CN" sz="4400" dirty="0" err="1" smtClean="0"/>
              <a:t>Xiuqing</a:t>
            </a:r>
            <a:r>
              <a:rPr lang="en-US" altLang="zh-CN" sz="4400" dirty="0"/>
              <a:t> </a:t>
            </a:r>
            <a:r>
              <a:rPr lang="en-US" altLang="zh-CN" sz="4400" dirty="0" err="1"/>
              <a:t>Geng</a:t>
            </a:r>
            <a:r>
              <a:rPr lang="en-US" altLang="zh-CN" sz="4400" dirty="0"/>
              <a:t>*</a:t>
            </a:r>
            <a:r>
              <a:rPr lang="en-US" sz="4400" dirty="0" smtClean="0"/>
              <a:t>,</a:t>
            </a:r>
            <a:r>
              <a:rPr lang="en-US" altLang="zh-CN" sz="4400" dirty="0" smtClean="0"/>
              <a:t> </a:t>
            </a:r>
            <a:r>
              <a:rPr lang="en-US" altLang="zh-CN" sz="4400" dirty="0" err="1" smtClean="0"/>
              <a:t>Zehong</a:t>
            </a:r>
            <a:r>
              <a:rPr lang="en-US" altLang="zh-CN" sz="4400" dirty="0" smtClean="0"/>
              <a:t> Yan,</a:t>
            </a:r>
            <a:r>
              <a:rPr lang="en-US" sz="4400" dirty="0" smtClean="0"/>
              <a:t> </a:t>
            </a:r>
            <a:r>
              <a:rPr lang="en-US" sz="4400" dirty="0" err="1" smtClean="0"/>
              <a:t>Xiyu</a:t>
            </a:r>
            <a:r>
              <a:rPr lang="en-US" sz="4400" dirty="0" smtClean="0"/>
              <a:t> Wang, </a:t>
            </a:r>
            <a:r>
              <a:rPr lang="en-US" sz="4400" dirty="0" err="1" smtClean="0"/>
              <a:t>Dandan</a:t>
            </a:r>
            <a:r>
              <a:rPr lang="en-US" sz="4400" dirty="0" smtClean="0"/>
              <a:t> Yang</a:t>
            </a:r>
          </a:p>
          <a:p>
            <a:pPr algn="ctr"/>
            <a:r>
              <a:rPr lang="en-US" altLang="zh-CN" sz="3600" dirty="0" smtClean="0">
                <a:latin typeface="Times New Roman" panose="02020603050405020304" pitchFamily="18" charset="0"/>
                <a:ea typeface="宋体" panose="02010600030101010101" pitchFamily="2" charset="-122"/>
                <a:cs typeface="Times New Roman" panose="02020603050405020304" pitchFamily="18" charset="0"/>
              </a:rPr>
              <a:t>National Key Laboratory of Science and </a:t>
            </a:r>
            <a:r>
              <a:rPr lang="en-US" altLang="zh-CN" sz="3600" dirty="0" smtClean="0">
                <a:latin typeface="Times New Roman" panose="02020603050405020304" pitchFamily="18" charset="0"/>
                <a:cs typeface="Times New Roman" panose="02020603050405020304" pitchFamily="18" charset="0"/>
              </a:rPr>
              <a:t>Technology on Antennas and Microwaves</a:t>
            </a:r>
            <a:r>
              <a:rPr lang="en-US" altLang="zh-CN" sz="3600" dirty="0" smtClean="0">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3600" dirty="0" smtClean="0">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 </a:t>
            </a:r>
            <a:r>
              <a:rPr lang="en-US" sz="3600" dirty="0" err="1" smtClean="0">
                <a:latin typeface="Times New Roman" panose="02020603050405020304" pitchFamily="18" charset="0"/>
                <a:cs typeface="Times New Roman" panose="02020603050405020304" pitchFamily="18" charset="0"/>
              </a:rPr>
              <a:t>Xidian</a:t>
            </a:r>
            <a:r>
              <a:rPr lang="en-US" sz="3600" dirty="0" smtClean="0">
                <a:latin typeface="Times New Roman" panose="02020603050405020304" pitchFamily="18" charset="0"/>
                <a:cs typeface="Times New Roman" panose="02020603050405020304" pitchFamily="18" charset="0"/>
              </a:rPr>
              <a:t> University, Xi’an, Shaanxi, China</a:t>
            </a:r>
            <a:endParaRPr lang="zh-CN" altLang="en-US" sz="3600" dirty="0" smtClean="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a:t>
            </a:r>
            <a:r>
              <a:rPr lang="en-US" sz="3600" i="1" dirty="0" smtClean="0">
                <a:solidFill>
                  <a:srgbClr val="002060"/>
                </a:solidFill>
                <a:latin typeface="Times New Roman" panose="02020603050405020304" pitchFamily="18" charset="0"/>
                <a:cs typeface="Times New Roman" panose="02020603050405020304" pitchFamily="18" charset="0"/>
              </a:rPr>
              <a:t>E-mail: </a:t>
            </a:r>
            <a:r>
              <a:rPr lang="en-US" altLang="zh-CN" sz="3600" i="1" dirty="0" smtClean="0">
                <a:solidFill>
                  <a:srgbClr val="002060"/>
                </a:solidFill>
                <a:latin typeface="Times New Roman" panose="02020603050405020304" pitchFamily="18" charset="0"/>
                <a:cs typeface="Times New Roman" panose="02020603050405020304" pitchFamily="18" charset="0"/>
              </a:rPr>
              <a:t>gengxiuqing</a:t>
            </a:r>
            <a:r>
              <a:rPr lang="en-US" sz="3600" i="1" dirty="0" smtClean="0">
                <a:solidFill>
                  <a:srgbClr val="002060"/>
                </a:solidFill>
                <a:latin typeface="Times New Roman" panose="02020603050405020304" pitchFamily="18" charset="0"/>
                <a:cs typeface="Times New Roman" panose="02020603050405020304" pitchFamily="18" charset="0"/>
              </a:rPr>
              <a:t>@163.com</a:t>
            </a:r>
            <a:endParaRPr lang="zh-CN" altLang="en-US" sz="3600" b="1" dirty="0">
              <a:solidFill>
                <a:srgbClr val="002060"/>
              </a:solidFill>
              <a:latin typeface="Times New Roman" panose="02020603050405020304" pitchFamily="18" charset="0"/>
              <a:cs typeface="Times New Roman" panose="02020603050405020304" pitchFamily="18" charset="0"/>
            </a:endParaRPr>
          </a:p>
        </p:txBody>
      </p:sp>
      <p:cxnSp>
        <p:nvCxnSpPr>
          <p:cNvPr id="46" name="直接连接符 45"/>
          <p:cNvCxnSpPr/>
          <p:nvPr/>
        </p:nvCxnSpPr>
        <p:spPr>
          <a:xfrm>
            <a:off x="1190387" y="6569776"/>
            <a:ext cx="27646506"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39" name="TextBox 38"/>
          <p:cNvSpPr txBox="1"/>
          <p:nvPr/>
        </p:nvSpPr>
        <p:spPr>
          <a:xfrm>
            <a:off x="951746" y="17112839"/>
            <a:ext cx="14000400" cy="2369880"/>
          </a:xfrm>
          <a:prstGeom prst="rect">
            <a:avLst/>
          </a:prstGeom>
          <a:noFill/>
        </p:spPr>
        <p:txBody>
          <a:bodyPr wrap="square" rtlCol="0">
            <a:spAutoFit/>
          </a:bodyPr>
          <a:lstStyle/>
          <a:p>
            <a:pPr algn="ctr"/>
            <a:r>
              <a:rPr lang="en-US" sz="4000" b="1" dirty="0" smtClean="0">
                <a:latin typeface="宋体" panose="02010600030101010101" pitchFamily="2" charset="-122"/>
                <a:ea typeface="宋体" panose="02010600030101010101" pitchFamily="2" charset="-122"/>
                <a:cs typeface="Times New Roman" panose="02020603050405020304" pitchFamily="18" charset="0"/>
              </a:rPr>
              <a:t>Ⅰ. </a:t>
            </a:r>
            <a:r>
              <a:rPr lang="en-US" sz="4000" b="1" dirty="0" smtClean="0">
                <a:latin typeface="Times New Roman" panose="02020603050405020304" pitchFamily="18" charset="0"/>
                <a:cs typeface="Times New Roman" panose="02020603050405020304" pitchFamily="18" charset="0"/>
              </a:rPr>
              <a:t>Antenna Analysis </a:t>
            </a:r>
            <a:r>
              <a:rPr lang="en-US" altLang="zh-CN" sz="4000" b="1" dirty="0" smtClean="0">
                <a:latin typeface="Times New Roman" panose="02020603050405020304" pitchFamily="18" charset="0"/>
                <a:cs typeface="Times New Roman" panose="02020603050405020304" pitchFamily="18" charset="0"/>
              </a:rPr>
              <a:t>and Design</a:t>
            </a:r>
            <a:endParaRPr lang="zh-CN" altLang="en-US" sz="4000" b="1" dirty="0" smtClean="0">
              <a:latin typeface="Times New Roman" panose="02020603050405020304" pitchFamily="18" charset="0"/>
              <a:cs typeface="Times New Roman" panose="02020603050405020304" pitchFamily="18" charset="0"/>
            </a:endParaRPr>
          </a:p>
          <a:p>
            <a:pPr indent="457200" algn="just"/>
            <a:r>
              <a:rPr lang="en-US" altLang="zh-CN" sz="3600" dirty="0" smtClean="0">
                <a:latin typeface="Times New Roman" panose="02020603050405020304" pitchFamily="18" charset="0"/>
                <a:cs typeface="Times New Roman" panose="02020603050405020304" pitchFamily="18" charset="0"/>
              </a:rPr>
              <a:t>The configuration structure of the proposed antenna is shown in Fig. 1.  The rectangular patch in the middle is designed to work in TM</a:t>
            </a:r>
            <a:r>
              <a:rPr lang="en-US" altLang="zh-CN" sz="3600" baseline="-25000" dirty="0" smtClean="0">
                <a:latin typeface="Times New Roman" panose="02020603050405020304" pitchFamily="18" charset="0"/>
                <a:cs typeface="Times New Roman" panose="02020603050405020304" pitchFamily="18" charset="0"/>
              </a:rPr>
              <a:t>01</a:t>
            </a:r>
            <a:r>
              <a:rPr lang="en-US" altLang="zh-CN" sz="3600" dirty="0" smtClean="0">
                <a:latin typeface="Times New Roman" panose="02020603050405020304" pitchFamily="18" charset="0"/>
                <a:cs typeface="Times New Roman" panose="02020603050405020304" pitchFamily="18" charset="0"/>
              </a:rPr>
              <a:t> mode and has an omnidirectional radiation pattern for on-body communication.  </a:t>
            </a:r>
            <a:endParaRPr lang="zh-CN" altLang="en-US" sz="3600" dirty="0">
              <a:latin typeface="Times New Roman" panose="02020603050405020304" pitchFamily="18" charset="0"/>
              <a:cs typeface="Times New Roman" panose="02020603050405020304" pitchFamily="18" charset="0"/>
            </a:endParaRPr>
          </a:p>
        </p:txBody>
      </p:sp>
      <p:sp>
        <p:nvSpPr>
          <p:cNvPr id="14" name="Rectangle 24"/>
          <p:cNvSpPr>
            <a:spLocks noChangeArrowheads="1"/>
          </p:cNvSpPr>
          <p:nvPr/>
        </p:nvSpPr>
        <p:spPr bwMode="auto">
          <a:xfrm>
            <a:off x="0" y="0"/>
            <a:ext cx="3038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46"/>
          <p:cNvSpPr>
            <a:spLocks noChangeArrowheads="1"/>
          </p:cNvSpPr>
          <p:nvPr/>
        </p:nvSpPr>
        <p:spPr bwMode="auto">
          <a:xfrm>
            <a:off x="0" y="0"/>
            <a:ext cx="3038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8"/>
          <p:cNvSpPr>
            <a:spLocks noChangeArrowheads="1"/>
          </p:cNvSpPr>
          <p:nvPr/>
        </p:nvSpPr>
        <p:spPr bwMode="auto">
          <a:xfrm>
            <a:off x="0" y="0"/>
            <a:ext cx="3038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26"/>
          <p:cNvSpPr>
            <a:spLocks noChangeArrowheads="1"/>
          </p:cNvSpPr>
          <p:nvPr/>
        </p:nvSpPr>
        <p:spPr bwMode="auto">
          <a:xfrm>
            <a:off x="1083822" y="26519477"/>
            <a:ext cx="13401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128905"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hangingPunct="1"/>
            <a:r>
              <a:rPr lang="en-US" altLang="zh-CN" sz="2800" dirty="0" smtClean="0">
                <a:latin typeface="Times New Roman" panose="02020603050405020304" pitchFamily="18" charset="0"/>
                <a:ea typeface="MS Mincho" pitchFamily="49" charset="-128"/>
                <a:cs typeface="Times New Roman" panose="02020603050405020304" pitchFamily="18" charset="0"/>
              </a:rPr>
              <a:t>Fig</a:t>
            </a:r>
            <a:r>
              <a:rPr lang="en-US" altLang="zh-CN" sz="2800" dirty="0">
                <a:latin typeface="Times New Roman" panose="02020603050405020304" pitchFamily="18" charset="0"/>
                <a:ea typeface="MS Mincho" pitchFamily="49" charset="-128"/>
                <a:cs typeface="Times New Roman" panose="02020603050405020304" pitchFamily="18" charset="0"/>
              </a:rPr>
              <a:t>. 1. </a:t>
            </a:r>
            <a:r>
              <a:rPr lang="en-US" altLang="zh-CN" sz="2800" dirty="0" smtClean="0">
                <a:latin typeface="Times New Roman" panose="02020603050405020304" pitchFamily="18" charset="0"/>
                <a:ea typeface="MS Mincho" pitchFamily="49" charset="-128"/>
                <a:cs typeface="Times New Roman" panose="02020603050405020304" pitchFamily="18" charset="0"/>
              </a:rPr>
              <a:t>The </a:t>
            </a:r>
            <a:r>
              <a:rPr lang="en-US" altLang="zh-CN" sz="2800" dirty="0">
                <a:latin typeface="Times New Roman" panose="02020603050405020304" pitchFamily="18" charset="0"/>
                <a:ea typeface="MS Mincho" pitchFamily="49" charset="-128"/>
                <a:cs typeface="Times New Roman" panose="02020603050405020304" pitchFamily="18" charset="0"/>
              </a:rPr>
              <a:t>geometry of the proposed antenna based on the CRLH structure. (a) Perspective view. (b) Configuration of the 0th-order mode. (c) Configuration of the -1st-order mode.</a:t>
            </a:r>
          </a:p>
        </p:txBody>
      </p:sp>
      <p:sp>
        <p:nvSpPr>
          <p:cNvPr id="90" name="TextBox 38"/>
          <p:cNvSpPr txBox="1"/>
          <p:nvPr/>
        </p:nvSpPr>
        <p:spPr>
          <a:xfrm>
            <a:off x="15051086" y="30280253"/>
            <a:ext cx="14000400" cy="707886"/>
          </a:xfrm>
          <a:prstGeom prst="rect">
            <a:avLst/>
          </a:prstGeom>
          <a:noFill/>
        </p:spPr>
        <p:txBody>
          <a:bodyPr wrap="square" rtlCol="0">
            <a:spAutoFit/>
          </a:bodyPr>
          <a:lstStyle/>
          <a:p>
            <a:pPr algn="ctr"/>
            <a:r>
              <a:rPr lang="en-US" altLang="zh-CN" sz="4000" b="1" dirty="0" smtClean="0">
                <a:latin typeface="宋体" panose="02010600030101010101" pitchFamily="2" charset="-122"/>
                <a:cs typeface="Times New Roman" panose="02020603050405020304" pitchFamily="18" charset="0"/>
              </a:rPr>
              <a:t>Ⅲ</a:t>
            </a:r>
            <a:r>
              <a:rPr lang="en-US" altLang="zh-CN" sz="4000" b="1" dirty="0">
                <a:latin typeface="宋体" panose="02010600030101010101" pitchFamily="2" charset="-122"/>
                <a:cs typeface="Times New Roman" panose="02020603050405020304" pitchFamily="18" charset="0"/>
              </a:rPr>
              <a:t>. </a:t>
            </a:r>
            <a:r>
              <a:rPr lang="en-US" altLang="zh-CN" sz="4000" b="1" dirty="0" smtClean="0">
                <a:latin typeface="Times New Roman" panose="02020603050405020304" pitchFamily="18" charset="0"/>
                <a:cs typeface="Times New Roman" panose="02020603050405020304" pitchFamily="18" charset="0"/>
              </a:rPr>
              <a:t>Conclusions</a:t>
            </a:r>
            <a:endParaRPr lang="en-US" altLang="zh-CN" sz="4000" b="1" dirty="0">
              <a:latin typeface="Times New Roman" panose="02020603050405020304" pitchFamily="18" charset="0"/>
              <a:cs typeface="Times New Roman" panose="02020603050405020304" pitchFamily="18" charset="0"/>
            </a:endParaRPr>
          </a:p>
        </p:txBody>
      </p:sp>
      <p:sp>
        <p:nvSpPr>
          <p:cNvPr id="101" name="Rectangle 21"/>
          <p:cNvSpPr>
            <a:spLocks noChangeArrowheads="1"/>
          </p:cNvSpPr>
          <p:nvPr/>
        </p:nvSpPr>
        <p:spPr bwMode="auto">
          <a:xfrm>
            <a:off x="10130475" y="26330958"/>
            <a:ext cx="453970" cy="369332"/>
          </a:xfrm>
          <a:prstGeom prst="rect">
            <a:avLst/>
          </a:prstGeom>
          <a:noFill/>
          <a:ln w="9525">
            <a:noFill/>
            <a:miter lim="800000"/>
          </a:ln>
          <a:effectLst/>
        </p:spPr>
        <p:txBody>
          <a:bodyPr vert="horz" wrap="none" lIns="91440" tIns="45720" rIns="91440" bIns="45720" numCol="1" anchor="ctr" anchorCtr="0" compatLnSpc="1">
            <a:spAutoFit/>
          </a:bodyPr>
          <a:lstStyle/>
          <a:p>
            <a:pPr lvl="0" algn="ctr" defTabSz="914400" fontAlgn="base">
              <a:spcBef>
                <a:spcPct val="0"/>
              </a:spcBef>
              <a:spcAft>
                <a:spcPct val="0"/>
              </a:spcAf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3" name="Rectangle 26"/>
          <p:cNvSpPr>
            <a:spLocks noChangeArrowheads="1"/>
          </p:cNvSpPr>
          <p:nvPr/>
        </p:nvSpPr>
        <p:spPr bwMode="auto">
          <a:xfrm>
            <a:off x="1328604" y="31811850"/>
            <a:ext cx="1289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128905"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zh-CN" sz="2800" dirty="0">
                <a:latin typeface="Times New Roman" panose="02020603050405020304" pitchFamily="18" charset="0"/>
                <a:ea typeface="MS Mincho" pitchFamily="49" charset="-128"/>
                <a:cs typeface="Times New Roman" panose="02020603050405020304" pitchFamily="18" charset="0"/>
              </a:rPr>
              <a:t>Fig. 2</a:t>
            </a:r>
            <a:r>
              <a:rPr lang="en-US" altLang="zh-CN" sz="2800" dirty="0" smtClean="0">
                <a:latin typeface="Times New Roman" panose="02020603050405020304" pitchFamily="18" charset="0"/>
                <a:ea typeface="MS Mincho" pitchFamily="49" charset="-128"/>
                <a:cs typeface="Times New Roman" panose="02020603050405020304" pitchFamily="18" charset="0"/>
              </a:rPr>
              <a:t>. </a:t>
            </a:r>
            <a:r>
              <a:rPr lang="en-US" altLang="zh-CN" sz="2800" dirty="0">
                <a:latin typeface="Times New Roman" panose="02020603050405020304" pitchFamily="18" charset="0"/>
                <a:ea typeface="MS Mincho" pitchFamily="49" charset="-128"/>
                <a:cs typeface="Times New Roman" panose="02020603050405020304" pitchFamily="18" charset="0"/>
              </a:rPr>
              <a:t>(a) Top view. (b) Side view.</a:t>
            </a:r>
          </a:p>
        </p:txBody>
      </p:sp>
      <p:sp>
        <p:nvSpPr>
          <p:cNvPr id="104" name="TextBox 38"/>
          <p:cNvSpPr txBox="1"/>
          <p:nvPr/>
        </p:nvSpPr>
        <p:spPr>
          <a:xfrm>
            <a:off x="15353197" y="9542148"/>
            <a:ext cx="14000400" cy="707886"/>
          </a:xfrm>
          <a:prstGeom prst="rect">
            <a:avLst/>
          </a:prstGeom>
          <a:noFill/>
        </p:spPr>
        <p:txBody>
          <a:bodyPr wrap="square" rtlCol="0">
            <a:spAutoFit/>
          </a:bodyPr>
          <a:lstStyle/>
          <a:p>
            <a:pPr algn="ctr"/>
            <a:r>
              <a:rPr lang="en-US" altLang="zh-CN" sz="4000" b="1" dirty="0">
                <a:latin typeface="宋体" panose="02010600030101010101" pitchFamily="2" charset="-122"/>
                <a:cs typeface="Times New Roman" panose="02020603050405020304" pitchFamily="18" charset="0"/>
              </a:rPr>
              <a:t>Ⅱ. </a:t>
            </a:r>
            <a:r>
              <a:rPr lang="en-US" sz="4000" b="1" dirty="0">
                <a:latin typeface="Times New Roman" panose="02020603050405020304" pitchFamily="18" charset="0"/>
                <a:cs typeface="Times New Roman" panose="02020603050405020304" pitchFamily="18" charset="0"/>
              </a:rPr>
              <a:t>SIMULATION RESULTS</a:t>
            </a:r>
          </a:p>
        </p:txBody>
      </p:sp>
      <p:sp>
        <p:nvSpPr>
          <p:cNvPr id="109" name="Rectangle 26"/>
          <p:cNvSpPr>
            <a:spLocks noChangeArrowheads="1"/>
          </p:cNvSpPr>
          <p:nvPr/>
        </p:nvSpPr>
        <p:spPr bwMode="auto">
          <a:xfrm>
            <a:off x="15800831" y="23622416"/>
            <a:ext cx="128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128905"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zh-CN" sz="2800" dirty="0">
                <a:latin typeface="Times New Roman" panose="02020603050405020304" pitchFamily="18" charset="0"/>
                <a:ea typeface="MS Mincho" pitchFamily="49" charset="-128"/>
                <a:cs typeface="Times New Roman" panose="02020603050405020304" pitchFamily="18" charset="0"/>
              </a:rPr>
              <a:t>Fig. 5. The normalized radiation pattern of -1st resonance mode on (a) H-plane (</a:t>
            </a:r>
            <a:r>
              <a:rPr lang="en-US" altLang="zh-CN" sz="2800" dirty="0" err="1">
                <a:latin typeface="Times New Roman" panose="02020603050405020304" pitchFamily="18" charset="0"/>
                <a:ea typeface="MS Mincho" pitchFamily="49" charset="-128"/>
                <a:cs typeface="Times New Roman" panose="02020603050405020304" pitchFamily="18" charset="0"/>
              </a:rPr>
              <a:t>xoz</a:t>
            </a:r>
            <a:r>
              <a:rPr lang="en-US" altLang="zh-CN" sz="2800" dirty="0">
                <a:latin typeface="Times New Roman" panose="02020603050405020304" pitchFamily="18" charset="0"/>
                <a:ea typeface="MS Mincho" pitchFamily="49" charset="-128"/>
                <a:cs typeface="Times New Roman" panose="02020603050405020304" pitchFamily="18" charset="0"/>
              </a:rPr>
              <a:t> plane) and  (b) E-plane (</a:t>
            </a:r>
            <a:r>
              <a:rPr lang="en-US" altLang="zh-CN" sz="2800" dirty="0" err="1">
                <a:latin typeface="Times New Roman" panose="02020603050405020304" pitchFamily="18" charset="0"/>
                <a:ea typeface="MS Mincho" pitchFamily="49" charset="-128"/>
                <a:cs typeface="Times New Roman" panose="02020603050405020304" pitchFamily="18" charset="0"/>
              </a:rPr>
              <a:t>yoz</a:t>
            </a:r>
            <a:r>
              <a:rPr lang="en-US" altLang="zh-CN" sz="2800" dirty="0">
                <a:latin typeface="Times New Roman" panose="02020603050405020304" pitchFamily="18" charset="0"/>
                <a:ea typeface="MS Mincho" pitchFamily="49" charset="-128"/>
                <a:cs typeface="Times New Roman" panose="02020603050405020304" pitchFamily="18" charset="0"/>
              </a:rPr>
              <a:t> plane).</a:t>
            </a:r>
          </a:p>
        </p:txBody>
      </p:sp>
      <p:sp>
        <p:nvSpPr>
          <p:cNvPr id="110" name="TextBox 49"/>
          <p:cNvSpPr txBox="1"/>
          <p:nvPr/>
        </p:nvSpPr>
        <p:spPr>
          <a:xfrm>
            <a:off x="15496930" y="31351084"/>
            <a:ext cx="14000400" cy="4524315"/>
          </a:xfrm>
          <a:prstGeom prst="rect">
            <a:avLst/>
          </a:prstGeom>
          <a:noFill/>
        </p:spPr>
        <p:txBody>
          <a:bodyPr wrap="square" rtlCol="0">
            <a:spAutoFit/>
          </a:bodyPr>
          <a:lstStyle/>
          <a:p>
            <a:pPr indent="457200" algn="just"/>
            <a:r>
              <a:rPr lang="en-US" altLang="zh-CN" sz="3600" dirty="0">
                <a:latin typeface="Times New Roman" panose="02020603050405020304" pitchFamily="18" charset="0"/>
                <a:cs typeface="Times New Roman" panose="02020603050405020304" pitchFamily="18" charset="0"/>
              </a:rPr>
              <a:t>A multi-mode pattern diversity antenna is presented in this paper. Firstly, the even-mode is used to realize the directional and omnidirectional radiation pattern, and the -1st order mode based on CRLH is used to realize the lower profile. Secondly, the directional and omnidirectional radiation modes are integrated into one antenna to achieve pattern diversity and improve space utilization. The results show that the proposed antenna can provide a miniaturized multi-mode pattern diversity antenna with miniaturization, which provides a good choice for WBAN </a:t>
            </a:r>
            <a:r>
              <a:rPr lang="en-US" altLang="zh-CN" sz="3600" dirty="0" smtClean="0">
                <a:latin typeface="Times New Roman" panose="02020603050405020304" pitchFamily="18" charset="0"/>
                <a:cs typeface="Times New Roman" panose="02020603050405020304" pitchFamily="18" charset="0"/>
              </a:rPr>
              <a:t>applications.</a:t>
            </a:r>
            <a:endParaRPr lang="en-US" altLang="zh-CN" sz="3600" dirty="0">
              <a:latin typeface="Times New Roman" panose="02020603050405020304" pitchFamily="18" charset="0"/>
              <a:cs typeface="Times New Roman" panose="02020603050405020304" pitchFamily="18" charset="0"/>
            </a:endParaRPr>
          </a:p>
        </p:txBody>
      </p:sp>
      <p:sp>
        <p:nvSpPr>
          <p:cNvPr id="51" name="矩形 50"/>
          <p:cNvSpPr/>
          <p:nvPr/>
        </p:nvSpPr>
        <p:spPr>
          <a:xfrm>
            <a:off x="0" y="36008402"/>
            <a:ext cx="3038792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Times New Roman" panose="02020603050405020304" pitchFamily="18" charset="0"/>
                <a:cs typeface="Times New Roman" panose="02020603050405020304" pitchFamily="18" charset="0"/>
              </a:rPr>
              <a:t>References</a:t>
            </a:r>
            <a:endParaRPr lang="zh-CN" altLang="en-US" sz="5400" b="1" dirty="0">
              <a:latin typeface="Times New Roman" panose="02020603050405020304" pitchFamily="18" charset="0"/>
              <a:cs typeface="Times New Roman" panose="02020603050405020304" pitchFamily="18" charset="0"/>
            </a:endParaRPr>
          </a:p>
        </p:txBody>
      </p:sp>
      <p:sp>
        <p:nvSpPr>
          <p:cNvPr id="118" name="TextBox 49"/>
          <p:cNvSpPr txBox="1"/>
          <p:nvPr/>
        </p:nvSpPr>
        <p:spPr>
          <a:xfrm>
            <a:off x="681027" y="36870379"/>
            <a:ext cx="29499760" cy="4093428"/>
          </a:xfrm>
          <a:prstGeom prst="rect">
            <a:avLst/>
          </a:prstGeom>
          <a:noFill/>
        </p:spPr>
        <p:txBody>
          <a:bodyPr wrap="square" rtlCol="0">
            <a:spAutoFit/>
          </a:bodyPr>
          <a:lstStyle/>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1]K</a:t>
            </a:r>
            <a:r>
              <a:rPr lang="en-US" altLang="zh-CN" sz="2600" dirty="0">
                <a:latin typeface="Times New Roman" panose="02020603050405020304" pitchFamily="18" charset="0"/>
                <a:ea typeface="MS Mincho" pitchFamily="49" charset="-128"/>
                <a:cs typeface="Times New Roman" panose="02020603050405020304" pitchFamily="18" charset="0"/>
              </a:rPr>
              <a:t>. Ito, “Compact dual-mode antenna for body-centric wireless communications,” 2015 9th European Conference on Antennas and Propagation (</a:t>
            </a:r>
            <a:r>
              <a:rPr lang="en-US" altLang="zh-CN" sz="2600" dirty="0" err="1">
                <a:latin typeface="Times New Roman" panose="02020603050405020304" pitchFamily="18" charset="0"/>
                <a:ea typeface="MS Mincho" pitchFamily="49" charset="-128"/>
                <a:cs typeface="Times New Roman" panose="02020603050405020304" pitchFamily="18" charset="0"/>
              </a:rPr>
              <a:t>EuCAP</a:t>
            </a:r>
            <a:r>
              <a:rPr lang="en-US" altLang="zh-CN" sz="2600" dirty="0">
                <a:latin typeface="Times New Roman" panose="02020603050405020304" pitchFamily="18" charset="0"/>
                <a:ea typeface="MS Mincho" pitchFamily="49" charset="-128"/>
                <a:cs typeface="Times New Roman" panose="02020603050405020304" pitchFamily="18" charset="0"/>
              </a:rPr>
              <a:t>), pp. 1-2, 2015.</a:t>
            </a:r>
          </a:p>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2]H</a:t>
            </a:r>
            <a:r>
              <a:rPr lang="en-US" altLang="zh-CN" sz="2600" dirty="0">
                <a:latin typeface="Times New Roman" panose="02020603050405020304" pitchFamily="18" charset="0"/>
                <a:ea typeface="MS Mincho" pitchFamily="49" charset="-128"/>
                <a:cs typeface="Times New Roman" panose="02020603050405020304" pitchFamily="18" charset="0"/>
              </a:rPr>
              <a:t>. Sun, Y. Hu, R. Ren, L. Zhao and F. Li, “Design of pattern-reconfigurable wearable antennas for body-centric communications,” in IEEE Antennas and Wireless Propagation Letters, vol. 19, no. 8, pp. 1385-1389, Aug. 2020.</a:t>
            </a:r>
          </a:p>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3]Z</a:t>
            </a:r>
            <a:r>
              <a:rPr lang="en-US" altLang="zh-CN" sz="2600" dirty="0">
                <a:latin typeface="Times New Roman" panose="02020603050405020304" pitchFamily="18" charset="0"/>
                <a:ea typeface="MS Mincho" pitchFamily="49" charset="-128"/>
                <a:cs typeface="Times New Roman" panose="02020603050405020304" pitchFamily="18" charset="0"/>
              </a:rPr>
              <a:t>. G. Liu and Y. X. </a:t>
            </a:r>
            <a:r>
              <a:rPr lang="en-US" altLang="zh-CN" sz="2600" dirty="0" err="1">
                <a:latin typeface="Times New Roman" panose="02020603050405020304" pitchFamily="18" charset="0"/>
                <a:ea typeface="MS Mincho" pitchFamily="49" charset="-128"/>
                <a:cs typeface="Times New Roman" panose="02020603050405020304" pitchFamily="18" charset="0"/>
              </a:rPr>
              <a:t>Guo</a:t>
            </a:r>
            <a:r>
              <a:rPr lang="en-US" altLang="zh-CN" sz="2600" dirty="0">
                <a:latin typeface="Times New Roman" panose="02020603050405020304" pitchFamily="18" charset="0"/>
                <a:ea typeface="MS Mincho" pitchFamily="49" charset="-128"/>
                <a:cs typeface="Times New Roman" panose="02020603050405020304" pitchFamily="18" charset="0"/>
              </a:rPr>
              <a:t>, “Compact low-profile dual band metamaterial antenna for body centric communications,” IEEE Antennas Wireless </a:t>
            </a:r>
            <a:r>
              <a:rPr lang="en-US" altLang="zh-CN" sz="2600" dirty="0" err="1">
                <a:latin typeface="Times New Roman" panose="02020603050405020304" pitchFamily="18" charset="0"/>
                <a:ea typeface="MS Mincho" pitchFamily="49" charset="-128"/>
                <a:cs typeface="Times New Roman" panose="02020603050405020304" pitchFamily="18" charset="0"/>
              </a:rPr>
              <a:t>Propag</a:t>
            </a:r>
            <a:r>
              <a:rPr lang="en-US" altLang="zh-CN" sz="2600" dirty="0">
                <a:latin typeface="Times New Roman" panose="02020603050405020304" pitchFamily="18" charset="0"/>
                <a:ea typeface="MS Mincho" pitchFamily="49" charset="-128"/>
                <a:cs typeface="Times New Roman" panose="02020603050405020304" pitchFamily="18" charset="0"/>
              </a:rPr>
              <a:t>. Lett., vol. 14, pp. 863–866, 2015.</a:t>
            </a:r>
          </a:p>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4]Y</a:t>
            </a:r>
            <a:r>
              <a:rPr lang="en-US" altLang="zh-CN" sz="2600" dirty="0">
                <a:latin typeface="Times New Roman" panose="02020603050405020304" pitchFamily="18" charset="0"/>
                <a:ea typeface="MS Mincho" pitchFamily="49" charset="-128"/>
                <a:cs typeface="Times New Roman" panose="02020603050405020304" pitchFamily="18" charset="0"/>
              </a:rPr>
              <a:t>. Sharma, D. Sarkar, K. </a:t>
            </a:r>
            <a:r>
              <a:rPr lang="en-US" altLang="zh-CN" sz="2600" dirty="0" err="1">
                <a:latin typeface="Times New Roman" panose="02020603050405020304" pitchFamily="18" charset="0"/>
                <a:ea typeface="MS Mincho" pitchFamily="49" charset="-128"/>
                <a:cs typeface="Times New Roman" panose="02020603050405020304" pitchFamily="18" charset="0"/>
              </a:rPr>
              <a:t>Saurav</a:t>
            </a:r>
            <a:r>
              <a:rPr lang="en-US" altLang="zh-CN" sz="2600" dirty="0">
                <a:latin typeface="Times New Roman" panose="02020603050405020304" pitchFamily="18" charset="0"/>
                <a:ea typeface="MS Mincho" pitchFamily="49" charset="-128"/>
                <a:cs typeface="Times New Roman" panose="02020603050405020304" pitchFamily="18" charset="0"/>
              </a:rPr>
              <a:t>, and K. V. Srivastava, “Three-element MIMO antenna system with pattern and polarization diversity for WLAN applications,” IEEE Antennas Wireless </a:t>
            </a:r>
            <a:r>
              <a:rPr lang="en-US" altLang="zh-CN" sz="2600" dirty="0" err="1">
                <a:latin typeface="Times New Roman" panose="02020603050405020304" pitchFamily="18" charset="0"/>
                <a:ea typeface="MS Mincho" pitchFamily="49" charset="-128"/>
                <a:cs typeface="Times New Roman" panose="02020603050405020304" pitchFamily="18" charset="0"/>
              </a:rPr>
              <a:t>Propag</a:t>
            </a:r>
            <a:r>
              <a:rPr lang="en-US" altLang="zh-CN" sz="2600" dirty="0">
                <a:latin typeface="Times New Roman" panose="02020603050405020304" pitchFamily="18" charset="0"/>
                <a:ea typeface="MS Mincho" pitchFamily="49" charset="-128"/>
                <a:cs typeface="Times New Roman" panose="02020603050405020304" pitchFamily="18" charset="0"/>
              </a:rPr>
              <a:t>. Lett., vol. 16, pp. 1163–1166, 2017.</a:t>
            </a:r>
          </a:p>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5]S</a:t>
            </a:r>
            <a:r>
              <a:rPr lang="en-US" altLang="zh-CN" sz="2600" dirty="0">
                <a:latin typeface="Times New Roman" panose="02020603050405020304" pitchFamily="18" charset="0"/>
                <a:ea typeface="MS Mincho" pitchFamily="49" charset="-128"/>
                <a:cs typeface="Times New Roman" panose="02020603050405020304" pitchFamily="18" charset="0"/>
              </a:rPr>
              <a:t>. Yan and G. A. E. </a:t>
            </a:r>
            <a:r>
              <a:rPr lang="en-US" altLang="zh-CN" sz="2600" dirty="0" err="1">
                <a:latin typeface="Times New Roman" panose="02020603050405020304" pitchFamily="18" charset="0"/>
                <a:ea typeface="MS Mincho" pitchFamily="49" charset="-128"/>
                <a:cs typeface="Times New Roman" panose="02020603050405020304" pitchFamily="18" charset="0"/>
              </a:rPr>
              <a:t>Vandenbosch</a:t>
            </a:r>
            <a:r>
              <a:rPr lang="en-US" altLang="zh-CN" sz="2600" dirty="0">
                <a:latin typeface="Times New Roman" panose="02020603050405020304" pitchFamily="18" charset="0"/>
                <a:ea typeface="MS Mincho" pitchFamily="49" charset="-128"/>
                <a:cs typeface="Times New Roman" panose="02020603050405020304" pitchFamily="18" charset="0"/>
              </a:rPr>
              <a:t>, “Wearable antenna with </a:t>
            </a:r>
            <a:r>
              <a:rPr lang="en-US" altLang="zh-CN" sz="2600" dirty="0" err="1">
                <a:latin typeface="Times New Roman" panose="02020603050405020304" pitchFamily="18" charset="0"/>
                <a:ea typeface="MS Mincho" pitchFamily="49" charset="-128"/>
                <a:cs typeface="Times New Roman" panose="02020603050405020304" pitchFamily="18" charset="0"/>
              </a:rPr>
              <a:t>tripolarisation</a:t>
            </a:r>
            <a:r>
              <a:rPr lang="en-US" altLang="zh-CN" sz="2600" dirty="0">
                <a:latin typeface="Times New Roman" panose="02020603050405020304" pitchFamily="18" charset="0"/>
                <a:ea typeface="MS Mincho" pitchFamily="49" charset="-128"/>
                <a:cs typeface="Times New Roman" panose="02020603050405020304" pitchFamily="18" charset="0"/>
              </a:rPr>
              <a:t> diversity for WBAN communications,” Electron. Lett., vol. 52, no. 7, pp. 500–502, 2016.</a:t>
            </a:r>
          </a:p>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6]S</a:t>
            </a:r>
            <a:r>
              <a:rPr lang="en-US" altLang="zh-CN" sz="2600" dirty="0">
                <a:latin typeface="Times New Roman" panose="02020603050405020304" pitchFamily="18" charset="0"/>
                <a:ea typeface="MS Mincho" pitchFamily="49" charset="-128"/>
                <a:cs typeface="Times New Roman" panose="02020603050405020304" pitchFamily="18" charset="0"/>
              </a:rPr>
              <a:t>. Yan and G. A. E. </a:t>
            </a:r>
            <a:r>
              <a:rPr lang="en-US" altLang="zh-CN" sz="2600" dirty="0" err="1">
                <a:latin typeface="Times New Roman" panose="02020603050405020304" pitchFamily="18" charset="0"/>
                <a:ea typeface="MS Mincho" pitchFamily="49" charset="-128"/>
                <a:cs typeface="Times New Roman" panose="02020603050405020304" pitchFamily="18" charset="0"/>
              </a:rPr>
              <a:t>Vandenbosch</a:t>
            </a:r>
            <a:r>
              <a:rPr lang="en-US" altLang="zh-CN" sz="2600" dirty="0">
                <a:latin typeface="Times New Roman" panose="02020603050405020304" pitchFamily="18" charset="0"/>
                <a:ea typeface="MS Mincho" pitchFamily="49" charset="-128"/>
                <a:cs typeface="Times New Roman" panose="02020603050405020304" pitchFamily="18" charset="0"/>
              </a:rPr>
              <a:t>, “Radiation pattern-reconfigurable wearable antenna based on metamaterial structure,” in IEEE Antennas and Wireless </a:t>
            </a:r>
            <a:r>
              <a:rPr lang="en-US" altLang="zh-CN" sz="2600" dirty="0" err="1">
                <a:latin typeface="Times New Roman" panose="02020603050405020304" pitchFamily="18" charset="0"/>
                <a:ea typeface="MS Mincho" pitchFamily="49" charset="-128"/>
                <a:cs typeface="Times New Roman" panose="02020603050405020304" pitchFamily="18" charset="0"/>
              </a:rPr>
              <a:t>Propag</a:t>
            </a:r>
            <a:r>
              <a:rPr lang="en-US" altLang="zh-CN" sz="2600" dirty="0">
                <a:latin typeface="Times New Roman" panose="02020603050405020304" pitchFamily="18" charset="0"/>
                <a:ea typeface="MS Mincho" pitchFamily="49" charset="-128"/>
                <a:cs typeface="Times New Roman" panose="02020603050405020304" pitchFamily="18" charset="0"/>
              </a:rPr>
              <a:t>. Lett., vol. 15, pp. 1715-1718, 2016.</a:t>
            </a:r>
          </a:p>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7]Y</a:t>
            </a:r>
            <a:r>
              <a:rPr lang="en-US" altLang="zh-CN" sz="2600" dirty="0">
                <a:latin typeface="Times New Roman" panose="02020603050405020304" pitchFamily="18" charset="0"/>
                <a:ea typeface="MS Mincho" pitchFamily="49" charset="-128"/>
                <a:cs typeface="Times New Roman" panose="02020603050405020304" pitchFamily="18" charset="0"/>
              </a:rPr>
              <a:t>. Dong and T. Itoh, “Metamaterial-based antennas,” Proc. IEEE, vol. 100, no. 7, pp. 2271–2285, Jul. 2012.</a:t>
            </a:r>
          </a:p>
          <a:p>
            <a:pPr algn="just"/>
            <a:r>
              <a:rPr lang="en-US" altLang="zh-CN" sz="2600" dirty="0">
                <a:latin typeface="Times New Roman" panose="02020603050405020304" pitchFamily="18" charset="0"/>
                <a:ea typeface="MS Mincho" pitchFamily="49" charset="-128"/>
                <a:cs typeface="Times New Roman" panose="02020603050405020304" pitchFamily="18" charset="0"/>
              </a:rPr>
              <a:t>[</a:t>
            </a:r>
            <a:r>
              <a:rPr lang="en-US" altLang="zh-CN" sz="2600" dirty="0" smtClean="0">
                <a:latin typeface="Times New Roman" panose="02020603050405020304" pitchFamily="18" charset="0"/>
                <a:ea typeface="MS Mincho" pitchFamily="49" charset="-128"/>
                <a:cs typeface="Times New Roman" panose="02020603050405020304" pitchFamily="18" charset="0"/>
              </a:rPr>
              <a:t>8]Z</a:t>
            </a:r>
            <a:r>
              <a:rPr lang="en-US" altLang="zh-CN" sz="2600" dirty="0">
                <a:latin typeface="Times New Roman" panose="02020603050405020304" pitchFamily="18" charset="0"/>
                <a:ea typeface="MS Mincho" pitchFamily="49" charset="-128"/>
                <a:cs typeface="Times New Roman" panose="02020603050405020304" pitchFamily="18" charset="0"/>
              </a:rPr>
              <a:t>. Wang and Y. Dong, “Miniaturized RFID reader antennas based on CRLH negative order resonance,” IEEE Transactions on Antennas and Propagation, vol. 68, no. 2, pp. 683-696, Feb. 2020. </a:t>
            </a:r>
          </a:p>
        </p:txBody>
      </p:sp>
      <p:sp>
        <p:nvSpPr>
          <p:cNvPr id="52" name="矩形 51"/>
          <p:cNvSpPr/>
          <p:nvPr/>
        </p:nvSpPr>
        <p:spPr>
          <a:xfrm>
            <a:off x="1" y="36008402"/>
            <a:ext cx="378916" cy="524383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0" y="40963807"/>
            <a:ext cx="13628737" cy="395301"/>
          </a:xfrm>
          <a:prstGeom prst="rect">
            <a:avLst/>
          </a:prstGeom>
          <a:gradFill flip="none" rotWithShape="1">
            <a:gsLst>
              <a:gs pos="0">
                <a:schemeClr val="tx2"/>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49"/>
          <p:cNvSpPr txBox="1"/>
          <p:nvPr/>
        </p:nvSpPr>
        <p:spPr>
          <a:xfrm>
            <a:off x="1011287" y="32456663"/>
            <a:ext cx="14000400" cy="3416320"/>
          </a:xfrm>
          <a:prstGeom prst="rect">
            <a:avLst/>
          </a:prstGeom>
          <a:noFill/>
        </p:spPr>
        <p:txBody>
          <a:bodyPr wrap="square" rtlCol="0">
            <a:spAutoFit/>
          </a:bodyPr>
          <a:lstStyle/>
          <a:p>
            <a:pPr indent="457200" algn="just"/>
            <a:r>
              <a:rPr lang="en-US" altLang="zh-CN" sz="3600" dirty="0">
                <a:latin typeface="Times New Roman" panose="02020603050405020304" pitchFamily="18" charset="0"/>
                <a:cs typeface="Times New Roman" panose="02020603050405020304" pitchFamily="18" charset="0"/>
              </a:rPr>
              <a:t>The geometric structure of the proposed CRLH resonator is shown in Fig. 2 (a) and (b). In Fig. 2 (a), a gap with width of w1 is etched in the middle of the patch, which is used as a series LH capacitor. Fig. 2(b) metal pins are used as the LH parallel inductor between the patch and the ground plane, and the patch itself provides a RH parallel capacitor and a RH series inductor, a π-type unit can be obtained to excite the -1st mode. </a:t>
            </a:r>
            <a:endParaRPr lang="en-US" altLang="zh-CN" sz="3600" dirty="0" smtClean="0">
              <a:latin typeface="Times New Roman" panose="02020603050405020304" pitchFamily="18" charset="0"/>
              <a:cs typeface="Times New Roman" panose="02020603050405020304" pitchFamily="18" charset="0"/>
            </a:endParaRPr>
          </a:p>
        </p:txBody>
      </p:sp>
      <p:sp>
        <p:nvSpPr>
          <p:cNvPr id="69" name="TextBox 49"/>
          <p:cNvSpPr txBox="1"/>
          <p:nvPr/>
        </p:nvSpPr>
        <p:spPr>
          <a:xfrm>
            <a:off x="15496930" y="24542279"/>
            <a:ext cx="14000400" cy="6186309"/>
          </a:xfrm>
          <a:prstGeom prst="rect">
            <a:avLst/>
          </a:prstGeom>
          <a:noFill/>
        </p:spPr>
        <p:txBody>
          <a:bodyPr wrap="square" rtlCol="0">
            <a:spAutoFit/>
          </a:bodyPr>
          <a:lstStyle/>
          <a:p>
            <a:pPr indent="457200" algn="just"/>
            <a:r>
              <a:rPr lang="en-US" altLang="zh-CN" sz="3600" dirty="0">
                <a:latin typeface="Times New Roman" panose="02020603050405020304" pitchFamily="18" charset="0"/>
                <a:cs typeface="Times New Roman" panose="02020603050405020304" pitchFamily="18" charset="0"/>
              </a:rPr>
              <a:t> Fig. 3. provides the S parameters of the antenna in -1st resonance mode and 0th resonance mode. It can be seen from the figure that the S11 of the -1st mode antenna at the 2.47 GHz are below -25dB. At the on-body mode, the is below -10 dB at the frequency range from 2.44 GHz to 2.48 GHz. </a:t>
            </a:r>
          </a:p>
          <a:p>
            <a:pPr indent="457200" algn="just"/>
            <a:r>
              <a:rPr lang="en-US" altLang="zh-CN" sz="3600" dirty="0">
                <a:latin typeface="Times New Roman" panose="02020603050405020304" pitchFamily="18" charset="0"/>
                <a:cs typeface="Times New Roman" panose="02020603050405020304" pitchFamily="18" charset="0"/>
              </a:rPr>
              <a:t>The normalized radiation pattern of 0th mode is shown in Fig. 4. It can be seen that the antenna provides the omnidirectional radiation pattern on the </a:t>
            </a:r>
            <a:r>
              <a:rPr lang="en-US" altLang="zh-CN" sz="3600" dirty="0" err="1">
                <a:latin typeface="Times New Roman" panose="02020603050405020304" pitchFamily="18" charset="0"/>
                <a:cs typeface="Times New Roman" panose="02020603050405020304" pitchFamily="18" charset="0"/>
              </a:rPr>
              <a:t>xoy</a:t>
            </a:r>
            <a:r>
              <a:rPr lang="en-US" altLang="zh-CN" sz="3600" dirty="0">
                <a:latin typeface="Times New Roman" panose="02020603050405020304" pitchFamily="18" charset="0"/>
                <a:cs typeface="Times New Roman" panose="02020603050405020304" pitchFamily="18" charset="0"/>
              </a:rPr>
              <a:t> and </a:t>
            </a:r>
            <a:r>
              <a:rPr lang="en-US" altLang="zh-CN" sz="3600" dirty="0" err="1">
                <a:latin typeface="Times New Roman" panose="02020603050405020304" pitchFamily="18" charset="0"/>
                <a:cs typeface="Times New Roman" panose="02020603050405020304" pitchFamily="18" charset="0"/>
              </a:rPr>
              <a:t>xoz</a:t>
            </a:r>
            <a:r>
              <a:rPr lang="en-US" altLang="zh-CN" sz="3600" dirty="0">
                <a:latin typeface="Times New Roman" panose="02020603050405020304" pitchFamily="18" charset="0"/>
                <a:cs typeface="Times New Roman" panose="02020603050405020304" pitchFamily="18" charset="0"/>
              </a:rPr>
              <a:t> planes. </a:t>
            </a:r>
          </a:p>
          <a:p>
            <a:pPr indent="457200" algn="just"/>
            <a:r>
              <a:rPr lang="en-US" altLang="zh-CN" sz="3600" dirty="0">
                <a:latin typeface="Times New Roman" panose="02020603050405020304" pitchFamily="18" charset="0"/>
                <a:cs typeface="Times New Roman" panose="02020603050405020304" pitchFamily="18" charset="0"/>
              </a:rPr>
              <a:t>Fig. 5. shows the radiation pattern of the antenna fed by the port2 on the </a:t>
            </a:r>
            <a:r>
              <a:rPr lang="en-US" altLang="zh-CN" sz="3600" dirty="0" err="1">
                <a:latin typeface="Times New Roman" panose="02020603050405020304" pitchFamily="18" charset="0"/>
                <a:cs typeface="Times New Roman" panose="02020603050405020304" pitchFamily="18" charset="0"/>
              </a:rPr>
              <a:t>xoz</a:t>
            </a:r>
            <a:r>
              <a:rPr lang="en-US" altLang="zh-CN" sz="3600" dirty="0">
                <a:latin typeface="Times New Roman" panose="02020603050405020304" pitchFamily="18" charset="0"/>
                <a:cs typeface="Times New Roman" panose="02020603050405020304" pitchFamily="18" charset="0"/>
              </a:rPr>
              <a:t> and </a:t>
            </a:r>
            <a:r>
              <a:rPr lang="en-US" altLang="zh-CN" sz="3600" dirty="0" err="1">
                <a:latin typeface="Times New Roman" panose="02020603050405020304" pitchFamily="18" charset="0"/>
                <a:cs typeface="Times New Roman" panose="02020603050405020304" pitchFamily="18" charset="0"/>
              </a:rPr>
              <a:t>yoz</a:t>
            </a:r>
            <a:r>
              <a:rPr lang="en-US" altLang="zh-CN" sz="3600" dirty="0">
                <a:latin typeface="Times New Roman" panose="02020603050405020304" pitchFamily="18" charset="0"/>
                <a:cs typeface="Times New Roman" panose="02020603050405020304" pitchFamily="18" charset="0"/>
              </a:rPr>
              <a:t> planes. It can be seen that the antenna provides a directional radiation pattern.</a:t>
            </a:r>
          </a:p>
          <a:p>
            <a:pPr indent="457200" algn="just"/>
            <a:endParaRPr lang="en-US" altLang="zh-CN" sz="36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17431518" y="14904525"/>
            <a:ext cx="10153127"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Fig. 3. The S parameters of the antenna for -1st mode and 0th mode.</a:t>
            </a:r>
            <a:endParaRPr lang="zh-CN" altLang="en-US" sz="2800" dirty="0">
              <a:latin typeface="Times New Roman" panose="02020603050405020304" pitchFamily="18" charset="0"/>
              <a:cs typeface="Times New Roman" panose="02020603050405020304" pitchFamily="18" charset="0"/>
            </a:endParaRPr>
          </a:p>
        </p:txBody>
      </p:sp>
      <p:sp>
        <p:nvSpPr>
          <p:cNvPr id="68" name="Rectangle 21"/>
          <p:cNvSpPr>
            <a:spLocks noChangeArrowheads="1"/>
          </p:cNvSpPr>
          <p:nvPr/>
        </p:nvSpPr>
        <p:spPr bwMode="auto">
          <a:xfrm>
            <a:off x="10257457" y="22127990"/>
            <a:ext cx="441146" cy="369332"/>
          </a:xfrm>
          <a:prstGeom prst="rect">
            <a:avLst/>
          </a:prstGeom>
          <a:noFill/>
          <a:ln w="9525">
            <a:noFill/>
            <a:miter lim="800000"/>
          </a:ln>
          <a:effectLst/>
        </p:spPr>
        <p:txBody>
          <a:bodyPr vert="horz" wrap="none" lIns="91440" tIns="45720" rIns="91440" bIns="45720" numCol="1" anchor="ctr" anchorCtr="0" compatLnSpc="1">
            <a:spAutoFit/>
          </a:bodyPr>
          <a:lstStyle/>
          <a:p>
            <a:pPr lvl="0" algn="ctr" defTabSz="914400" fontAlgn="base">
              <a:spcBef>
                <a:spcPct val="0"/>
              </a:spcBef>
              <a:spcAft>
                <a:spcPct val="0"/>
              </a:spcAf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Rectangle 21"/>
          <p:cNvSpPr>
            <a:spLocks noChangeArrowheads="1"/>
          </p:cNvSpPr>
          <p:nvPr/>
        </p:nvSpPr>
        <p:spPr bwMode="auto">
          <a:xfrm>
            <a:off x="5901923" y="31234827"/>
            <a:ext cx="441146" cy="369332"/>
          </a:xfrm>
          <a:prstGeom prst="rect">
            <a:avLst/>
          </a:prstGeom>
          <a:noFill/>
          <a:ln w="9525">
            <a:noFill/>
            <a:miter lim="800000"/>
          </a:ln>
          <a:effectLst/>
        </p:spPr>
        <p:txBody>
          <a:bodyPr vert="horz" wrap="none" lIns="91440" tIns="45720" rIns="91440" bIns="45720" numCol="1" anchor="ctr" anchorCtr="0" compatLnSpc="1">
            <a:spAutoFit/>
          </a:bodyPr>
          <a:lstStyle/>
          <a:p>
            <a:pPr lvl="0" algn="ctr" defTabSz="914400" fontAlgn="base">
              <a:spcBef>
                <a:spcPct val="0"/>
              </a:spcBef>
              <a:spcAft>
                <a:spcPct val="0"/>
              </a:spcAf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2" name="Rectangle 21"/>
          <p:cNvSpPr>
            <a:spLocks noChangeArrowheads="1"/>
          </p:cNvSpPr>
          <p:nvPr/>
        </p:nvSpPr>
        <p:spPr bwMode="auto">
          <a:xfrm>
            <a:off x="13196846" y="31162995"/>
            <a:ext cx="453971" cy="369332"/>
          </a:xfrm>
          <a:prstGeom prst="rect">
            <a:avLst/>
          </a:prstGeom>
          <a:noFill/>
          <a:ln w="9525">
            <a:noFill/>
            <a:miter lim="800000"/>
          </a:ln>
          <a:effectLst/>
        </p:spPr>
        <p:txBody>
          <a:bodyPr vert="horz" wrap="none" lIns="91440" tIns="45720" rIns="91440" bIns="45720" numCol="1" anchor="ctr" anchorCtr="0" compatLnSpc="1">
            <a:spAutoFit/>
          </a:bodyPr>
          <a:lstStyle/>
          <a:p>
            <a:pPr lvl="0" algn="ctr" defTabSz="914400" fontAlgn="base">
              <a:spcBef>
                <a:spcPct val="0"/>
              </a:spcBef>
              <a:spcAft>
                <a:spcPct val="0"/>
              </a:spcAf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6"/>
          <p:cNvSpPr txBox="1"/>
          <p:nvPr/>
        </p:nvSpPr>
        <p:spPr>
          <a:xfrm>
            <a:off x="15800831" y="7012152"/>
            <a:ext cx="14000400" cy="2339102"/>
          </a:xfrm>
          <a:prstGeom prst="rect">
            <a:avLst/>
          </a:prstGeom>
          <a:noFill/>
        </p:spPr>
        <p:txBody>
          <a:bodyPr wrap="square" rtlCol="0">
            <a:spAutoFit/>
          </a:bodyPr>
          <a:lstStyle/>
          <a:p>
            <a:pPr algn="just"/>
            <a:r>
              <a:rPr lang="en-US" altLang="zh-CN" sz="3600" dirty="0" smtClean="0">
                <a:latin typeface="Times New Roman" panose="02020603050405020304" pitchFamily="18" charset="0"/>
                <a:cs typeface="Times New Roman" panose="02020603050405020304" pitchFamily="18" charset="0"/>
              </a:rPr>
              <a:t>    The resonant </a:t>
            </a:r>
            <a:r>
              <a:rPr lang="en-US" altLang="zh-CN" sz="3600" dirty="0">
                <a:latin typeface="Times New Roman" panose="02020603050405020304" pitchFamily="18" charset="0"/>
                <a:cs typeface="Times New Roman" panose="02020603050405020304" pitchFamily="18" charset="0"/>
              </a:rPr>
              <a:t>frequency and impedance bandwidth can be changed by </a:t>
            </a:r>
            <a:r>
              <a:rPr lang="en-US" altLang="zh-CN" sz="3600" dirty="0" smtClean="0">
                <a:latin typeface="Times New Roman" panose="02020603050405020304" pitchFamily="18" charset="0"/>
                <a:cs typeface="Times New Roman" panose="02020603050405020304" pitchFamily="18" charset="0"/>
              </a:rPr>
              <a:t>changing the </a:t>
            </a:r>
            <a:r>
              <a:rPr lang="en-US" altLang="zh-CN" sz="3600" dirty="0">
                <a:latin typeface="Times New Roman" panose="02020603050405020304" pitchFamily="18" charset="0"/>
                <a:cs typeface="Times New Roman" panose="02020603050405020304" pitchFamily="18" charset="0"/>
              </a:rPr>
              <a:t>values of the parallel inductor and the series capacitor, that is, the gap size and the number of pins. </a:t>
            </a:r>
            <a:r>
              <a:rPr lang="en-US" altLang="zh-CN" sz="3600" dirty="0" smtClean="0">
                <a:latin typeface="Times New Roman" panose="02020603050405020304" pitchFamily="18" charset="0"/>
                <a:cs typeface="Times New Roman" panose="02020603050405020304" pitchFamily="18" charset="0"/>
              </a:rPr>
              <a:t>After </a:t>
            </a:r>
            <a:r>
              <a:rPr lang="en-US" altLang="zh-CN" sz="3600" dirty="0">
                <a:latin typeface="Times New Roman" panose="02020603050405020304" pitchFamily="18" charset="0"/>
                <a:cs typeface="Times New Roman" panose="02020603050405020304" pitchFamily="18" charset="0"/>
              </a:rPr>
              <a:t>removing the gap on the </a:t>
            </a:r>
            <a:r>
              <a:rPr lang="en-US" altLang="zh-CN" sz="3600" dirty="0" smtClean="0">
                <a:latin typeface="Times New Roman" panose="02020603050405020304" pitchFamily="18" charset="0"/>
                <a:cs typeface="Times New Roman" panose="02020603050405020304" pitchFamily="18" charset="0"/>
              </a:rPr>
              <a:t>top patch</a:t>
            </a:r>
            <a:r>
              <a:rPr lang="en-US" altLang="zh-CN" sz="3600" dirty="0">
                <a:latin typeface="Times New Roman" panose="02020603050405020304" pitchFamily="18" charset="0"/>
                <a:cs typeface="Times New Roman" panose="02020603050405020304" pitchFamily="18" charset="0"/>
              </a:rPr>
              <a:t>, the π-type unit is destroyed and the -1st mode disappears</a:t>
            </a:r>
            <a:r>
              <a:rPr lang="en-US" altLang="zh-CN" sz="3800" dirty="0">
                <a:latin typeface="Times New Roman" panose="02020603050405020304" pitchFamily="18" charset="0"/>
                <a:cs typeface="Times New Roman" panose="02020603050405020304" pitchFamily="18" charset="0"/>
              </a:rPr>
              <a:t>.</a:t>
            </a:r>
          </a:p>
        </p:txBody>
      </p:sp>
      <p:sp>
        <p:nvSpPr>
          <p:cNvPr id="77" name="Rectangle 26"/>
          <p:cNvSpPr>
            <a:spLocks noChangeArrowheads="1"/>
          </p:cNvSpPr>
          <p:nvPr/>
        </p:nvSpPr>
        <p:spPr bwMode="auto">
          <a:xfrm>
            <a:off x="16017340" y="19173337"/>
            <a:ext cx="128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128905"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zh-CN" sz="2800" dirty="0">
                <a:latin typeface="Times New Roman" panose="02020603050405020304" pitchFamily="18" charset="0"/>
                <a:ea typeface="MS Mincho" pitchFamily="49" charset="-128"/>
                <a:cs typeface="Times New Roman" panose="02020603050405020304" pitchFamily="18" charset="0"/>
              </a:rPr>
              <a:t>Fig. 4. The normalized radiation pattern of 0th resonance mode on (a) </a:t>
            </a:r>
            <a:r>
              <a:rPr lang="en-US" altLang="zh-CN" sz="2800" dirty="0" err="1">
                <a:latin typeface="Times New Roman" panose="02020603050405020304" pitchFamily="18" charset="0"/>
                <a:ea typeface="MS Mincho" pitchFamily="49" charset="-128"/>
                <a:cs typeface="Times New Roman" panose="02020603050405020304" pitchFamily="18" charset="0"/>
              </a:rPr>
              <a:t>xoz</a:t>
            </a:r>
            <a:r>
              <a:rPr lang="en-US" altLang="zh-CN" sz="2800" dirty="0">
                <a:latin typeface="Times New Roman" panose="02020603050405020304" pitchFamily="18" charset="0"/>
                <a:ea typeface="MS Mincho" pitchFamily="49" charset="-128"/>
                <a:cs typeface="Times New Roman" panose="02020603050405020304" pitchFamily="18" charset="0"/>
              </a:rPr>
              <a:t> plane and (b) </a:t>
            </a:r>
            <a:r>
              <a:rPr lang="en-US" altLang="zh-CN" sz="2800" dirty="0" err="1">
                <a:latin typeface="Times New Roman" panose="02020603050405020304" pitchFamily="18" charset="0"/>
                <a:ea typeface="MS Mincho" pitchFamily="49" charset="-128"/>
                <a:cs typeface="Times New Roman" panose="02020603050405020304" pitchFamily="18" charset="0"/>
              </a:rPr>
              <a:t>xoy</a:t>
            </a:r>
            <a:r>
              <a:rPr lang="en-US" altLang="zh-CN" sz="2800" dirty="0">
                <a:latin typeface="Times New Roman" panose="02020603050405020304" pitchFamily="18" charset="0"/>
                <a:ea typeface="MS Mincho" pitchFamily="49" charset="-128"/>
                <a:cs typeface="Times New Roman" panose="02020603050405020304" pitchFamily="18" charset="0"/>
              </a:rPr>
              <a:t> plane.</a:t>
            </a:r>
          </a:p>
        </p:txBody>
      </p:sp>
      <p:sp>
        <p:nvSpPr>
          <p:cNvPr id="28" name="Rectangle 2"/>
          <p:cNvSpPr>
            <a:spLocks noChangeArrowheads="1"/>
          </p:cNvSpPr>
          <p:nvPr/>
        </p:nvSpPr>
        <p:spPr bwMode="auto">
          <a:xfrm>
            <a:off x="17373909" y="11510242"/>
            <a:ext cx="3038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 name="对象 29"/>
          <p:cNvGraphicFramePr>
            <a:graphicFrameLocks noChangeAspect="1"/>
          </p:cNvGraphicFramePr>
          <p:nvPr>
            <p:extLst>
              <p:ext uri="{D42A27DB-BD31-4B8C-83A1-F6EECF244321}">
                <p14:modId xmlns:p14="http://schemas.microsoft.com/office/powerpoint/2010/main" val="2753215161"/>
              </p:ext>
            </p:extLst>
          </p:nvPr>
        </p:nvGraphicFramePr>
        <p:xfrm>
          <a:off x="19893344" y="10482577"/>
          <a:ext cx="5229474" cy="4320000"/>
        </p:xfrm>
        <a:graphic>
          <a:graphicData uri="http://schemas.openxmlformats.org/presentationml/2006/ole">
            <mc:AlternateContent xmlns:mc="http://schemas.openxmlformats.org/markup-compatibility/2006">
              <mc:Choice xmlns:v="urn:schemas-microsoft-com:vml" Requires="v">
                <p:oleObj spid="_x0000_s1068" name="Graph" r:id="rId4" imgW="3281155" imgH="2677818" progId="Origin50.Graph">
                  <p:embed/>
                </p:oleObj>
              </mc:Choice>
              <mc:Fallback>
                <p:oleObj name="Graph" r:id="rId4" imgW="3281155" imgH="2677818" progId="Origin50.Graph">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3344" y="10482577"/>
                        <a:ext cx="5229474" cy="4320000"/>
                      </a:xfrm>
                      <a:prstGeom prst="rect">
                        <a:avLst/>
                      </a:prstGeom>
                      <a:noFill/>
                    </p:spPr>
                  </p:pic>
                </p:oleObj>
              </mc:Fallback>
            </mc:AlternateContent>
          </a:graphicData>
        </a:graphic>
      </p:graphicFrame>
      <p:sp>
        <p:nvSpPr>
          <p:cNvPr id="32" name="Rectangle 4"/>
          <p:cNvSpPr>
            <a:spLocks noChangeArrowheads="1"/>
          </p:cNvSpPr>
          <p:nvPr/>
        </p:nvSpPr>
        <p:spPr bwMode="auto">
          <a:xfrm>
            <a:off x="15328408" y="16481391"/>
            <a:ext cx="3038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3" name="对象 32"/>
          <p:cNvGraphicFramePr>
            <a:graphicFrameLocks noChangeAspect="1"/>
          </p:cNvGraphicFramePr>
          <p:nvPr>
            <p:extLst>
              <p:ext uri="{D42A27DB-BD31-4B8C-83A1-F6EECF244321}">
                <p14:modId xmlns:p14="http://schemas.microsoft.com/office/powerpoint/2010/main" val="3321922269"/>
              </p:ext>
            </p:extLst>
          </p:nvPr>
        </p:nvGraphicFramePr>
        <p:xfrm>
          <a:off x="17355154" y="15444308"/>
          <a:ext cx="3302288" cy="3736800"/>
        </p:xfrm>
        <a:graphic>
          <a:graphicData uri="http://schemas.openxmlformats.org/presentationml/2006/ole">
            <mc:AlternateContent xmlns:mc="http://schemas.openxmlformats.org/markup-compatibility/2006">
              <mc:Choice xmlns:v="urn:schemas-microsoft-com:vml" Requires="v">
                <p:oleObj spid="_x0000_s1069" name="Graph" r:id="rId6" imgW="2742554" imgH="2937830" progId="Origin50.Graph">
                  <p:embed/>
                </p:oleObj>
              </mc:Choice>
              <mc:Fallback>
                <p:oleObj name="Graph" r:id="rId6" imgW="2742554" imgH="2937830" progId="Origin50.Graph">
                  <p:embed/>
                  <p:pic>
                    <p:nvPicPr>
                      <p:cNvPr id="0" name="对象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5154" y="15444308"/>
                        <a:ext cx="3302288" cy="373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6"/>
          <p:cNvSpPr>
            <a:spLocks noChangeArrowheads="1"/>
          </p:cNvSpPr>
          <p:nvPr/>
        </p:nvSpPr>
        <p:spPr bwMode="auto">
          <a:xfrm>
            <a:off x="15245798" y="16492278"/>
            <a:ext cx="3038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36" name="对象 35"/>
          <p:cNvGraphicFramePr>
            <a:graphicFrameLocks noChangeAspect="1"/>
          </p:cNvGraphicFramePr>
          <p:nvPr>
            <p:extLst>
              <p:ext uri="{D42A27DB-BD31-4B8C-83A1-F6EECF244321}">
                <p14:modId xmlns:p14="http://schemas.microsoft.com/office/powerpoint/2010/main" val="2251419974"/>
              </p:ext>
            </p:extLst>
          </p:nvPr>
        </p:nvGraphicFramePr>
        <p:xfrm>
          <a:off x="22977375" y="15424856"/>
          <a:ext cx="3432642" cy="3736800"/>
        </p:xfrm>
        <a:graphic>
          <a:graphicData uri="http://schemas.openxmlformats.org/presentationml/2006/ole">
            <mc:AlternateContent xmlns:mc="http://schemas.openxmlformats.org/markup-compatibility/2006">
              <mc:Choice xmlns:v="urn:schemas-microsoft-com:vml" Requires="v">
                <p:oleObj spid="_x0000_s1070" name="Graph" r:id="rId8" imgW="2742554" imgH="2937830" progId="Origin50.Graph">
                  <p:embed/>
                </p:oleObj>
              </mc:Choice>
              <mc:Fallback>
                <p:oleObj name="Graph" r:id="rId8" imgW="2742554" imgH="2937830" progId="Origin50.Graph">
                  <p:embed/>
                  <p:pic>
                    <p:nvPicPr>
                      <p:cNvPr id="0" name="对象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77375" y="15424856"/>
                        <a:ext cx="3432642" cy="373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8"/>
          <p:cNvSpPr>
            <a:spLocks noChangeArrowheads="1"/>
          </p:cNvSpPr>
          <p:nvPr/>
        </p:nvSpPr>
        <p:spPr bwMode="auto">
          <a:xfrm>
            <a:off x="16577797" y="11981346"/>
            <a:ext cx="3038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8" name="对象 37"/>
          <p:cNvGraphicFramePr>
            <a:graphicFrameLocks noChangeAspect="1"/>
          </p:cNvGraphicFramePr>
          <p:nvPr>
            <p:extLst>
              <p:ext uri="{D42A27DB-BD31-4B8C-83A1-F6EECF244321}">
                <p14:modId xmlns:p14="http://schemas.microsoft.com/office/powerpoint/2010/main" val="699357663"/>
              </p:ext>
            </p:extLst>
          </p:nvPr>
        </p:nvGraphicFramePr>
        <p:xfrm>
          <a:off x="17266330" y="19885616"/>
          <a:ext cx="3452716" cy="3736800"/>
        </p:xfrm>
        <a:graphic>
          <a:graphicData uri="http://schemas.openxmlformats.org/presentationml/2006/ole">
            <mc:AlternateContent xmlns:mc="http://schemas.openxmlformats.org/markup-compatibility/2006">
              <mc:Choice xmlns:v="urn:schemas-microsoft-com:vml" Requires="v">
                <p:oleObj spid="_x0000_s1071" name="Graph" r:id="rId10" imgW="2742554" imgH="2956402" progId="Origin50.Graph">
                  <p:embed/>
                </p:oleObj>
              </mc:Choice>
              <mc:Fallback>
                <p:oleObj name="Graph" r:id="rId10" imgW="2742554" imgH="2956402" progId="Origin50.Graph">
                  <p:embed/>
                  <p:pic>
                    <p:nvPicPr>
                      <p:cNvPr id="0" name="对象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66330" y="19885616"/>
                        <a:ext cx="3452716" cy="373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10"/>
          <p:cNvSpPr>
            <a:spLocks noChangeArrowheads="1"/>
          </p:cNvSpPr>
          <p:nvPr/>
        </p:nvSpPr>
        <p:spPr bwMode="auto">
          <a:xfrm>
            <a:off x="16757158" y="12123223"/>
            <a:ext cx="3038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 name="对象 41"/>
          <p:cNvGraphicFramePr>
            <a:graphicFrameLocks noChangeAspect="1"/>
          </p:cNvGraphicFramePr>
          <p:nvPr>
            <p:extLst>
              <p:ext uri="{D42A27DB-BD31-4B8C-83A1-F6EECF244321}">
                <p14:modId xmlns:p14="http://schemas.microsoft.com/office/powerpoint/2010/main" val="1689735199"/>
              </p:ext>
            </p:extLst>
          </p:nvPr>
        </p:nvGraphicFramePr>
        <p:xfrm>
          <a:off x="22999100" y="19879497"/>
          <a:ext cx="3389191" cy="3736800"/>
        </p:xfrm>
        <a:graphic>
          <a:graphicData uri="http://schemas.openxmlformats.org/presentationml/2006/ole">
            <mc:AlternateContent xmlns:mc="http://schemas.openxmlformats.org/markup-compatibility/2006">
              <mc:Choice xmlns:v="urn:schemas-microsoft-com:vml" Requires="v">
                <p:oleObj spid="_x0000_s1072" name="Graph" r:id="rId12" imgW="2742554" imgH="2957160" progId="Origin50.Graph">
                  <p:embed/>
                </p:oleObj>
              </mc:Choice>
              <mc:Fallback>
                <p:oleObj name="Graph" r:id="rId12" imgW="2742554" imgH="2957160" progId="Origin50.Graph">
                  <p:embed/>
                  <p:pic>
                    <p:nvPicPr>
                      <p:cNvPr id="0" name="对象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99100" y="19879497"/>
                        <a:ext cx="3389191" cy="373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6" name="图片 85" descr="XY-Q1"/>
          <p:cNvPicPr>
            <a:picLocks/>
          </p:cNvPicPr>
          <p:nvPr/>
        </p:nvPicPr>
        <p:blipFill>
          <a:blip r:embed="rId14">
            <a:extLst>
              <a:ext uri="{28A0092B-C50C-407E-A947-70E740481C1C}">
                <a14:useLocalDpi xmlns:a14="http://schemas.microsoft.com/office/drawing/2010/main" val="0"/>
              </a:ext>
            </a:extLst>
          </a:blip>
          <a:srcRect l="12975" t="-1488" r="15358" b="5118"/>
          <a:stretch>
            <a:fillRect/>
          </a:stretch>
        </p:blipFill>
        <p:spPr bwMode="auto">
          <a:xfrm>
            <a:off x="1230913" y="27775809"/>
            <a:ext cx="4334400" cy="3708000"/>
          </a:xfrm>
          <a:prstGeom prst="rect">
            <a:avLst/>
          </a:prstGeom>
          <a:noFill/>
          <a:ln>
            <a:noFill/>
          </a:ln>
        </p:spPr>
      </p:pic>
      <p:pic>
        <p:nvPicPr>
          <p:cNvPr id="87" name="图片 86" descr="3d_ce1"/>
          <p:cNvPicPr>
            <a:picLocks noChangeAspect="1"/>
          </p:cNvPicPr>
          <p:nvPr/>
        </p:nvPicPr>
        <p:blipFill>
          <a:blip r:embed="rId15">
            <a:extLst>
              <a:ext uri="{28A0092B-C50C-407E-A947-70E740481C1C}">
                <a14:useLocalDpi xmlns:a14="http://schemas.microsoft.com/office/drawing/2010/main" val="0"/>
              </a:ext>
            </a:extLst>
          </a:blip>
          <a:srcRect t="28862" r="745" b="37151"/>
          <a:stretch>
            <a:fillRect/>
          </a:stretch>
        </p:blipFill>
        <p:spPr bwMode="auto">
          <a:xfrm>
            <a:off x="6526568" y="30073718"/>
            <a:ext cx="6598018" cy="1440000"/>
          </a:xfrm>
          <a:prstGeom prst="rect">
            <a:avLst/>
          </a:prstGeom>
          <a:noFill/>
          <a:ln>
            <a:noFill/>
          </a:ln>
        </p:spPr>
      </p:pic>
      <p:pic>
        <p:nvPicPr>
          <p:cNvPr id="1035" name="图片 1" descr="3d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2435" y="19372152"/>
            <a:ext cx="4959218" cy="37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图片 4" descr="0-3d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5699" y="22652197"/>
            <a:ext cx="5830666" cy="37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图片 5" descr="-1-3d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75166" y="22929647"/>
            <a:ext cx="5888999" cy="37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21"/>
          <p:cNvSpPr>
            <a:spLocks noChangeArrowheads="1"/>
          </p:cNvSpPr>
          <p:nvPr/>
        </p:nvSpPr>
        <p:spPr bwMode="auto">
          <a:xfrm>
            <a:off x="6679278" y="25619621"/>
            <a:ext cx="453971" cy="369332"/>
          </a:xfrm>
          <a:prstGeom prst="rect">
            <a:avLst/>
          </a:prstGeom>
          <a:noFill/>
          <a:ln w="9525">
            <a:noFill/>
            <a:miter lim="800000"/>
          </a:ln>
          <a:effectLst/>
        </p:spPr>
        <p:txBody>
          <a:bodyPr vert="horz" wrap="none" lIns="91440" tIns="45720" rIns="91440" bIns="45720" numCol="1" anchor="ctr" anchorCtr="0" compatLnSpc="1">
            <a:spAutoFit/>
          </a:bodyPr>
          <a:lstStyle/>
          <a:p>
            <a:pPr lvl="0" algn="ctr" defTabSz="914400" fontAlgn="base">
              <a:spcBef>
                <a:spcPct val="0"/>
              </a:spcBef>
              <a:spcAft>
                <a:spcPct val="0"/>
              </a:spcAf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2" name="Rectangle 21"/>
          <p:cNvSpPr>
            <a:spLocks noChangeArrowheads="1"/>
          </p:cNvSpPr>
          <p:nvPr/>
        </p:nvSpPr>
        <p:spPr bwMode="auto">
          <a:xfrm>
            <a:off x="13251321" y="25617635"/>
            <a:ext cx="441147" cy="369332"/>
          </a:xfrm>
          <a:prstGeom prst="rect">
            <a:avLst/>
          </a:prstGeom>
          <a:noFill/>
          <a:ln w="9525">
            <a:noFill/>
            <a:miter lim="800000"/>
          </a:ln>
          <a:effectLst/>
        </p:spPr>
        <p:txBody>
          <a:bodyPr vert="horz" wrap="none" lIns="91440" tIns="45720" rIns="91440" bIns="45720" numCol="1" anchor="ctr" anchorCtr="0" compatLnSpc="1">
            <a:spAutoFit/>
          </a:bodyPr>
          <a:lstStyle/>
          <a:p>
            <a:pPr lvl="0" algn="ctr" defTabSz="914400" fontAlgn="base">
              <a:spcBef>
                <a:spcPct val="0"/>
              </a:spcBef>
              <a:spcAft>
                <a:spcPct val="0"/>
              </a:spcAf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3" name="图片 42"/>
          <p:cNvPicPr>
            <a:picLocks noChangeAspect="1"/>
          </p:cNvPicPr>
          <p:nvPr/>
        </p:nvPicPr>
        <p:blipFill>
          <a:blip r:embed="rId19"/>
          <a:stretch>
            <a:fillRect/>
          </a:stretch>
        </p:blipFill>
        <p:spPr>
          <a:xfrm>
            <a:off x="1388104" y="599097"/>
            <a:ext cx="5774400" cy="5774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TotalTime>
  <Words>1179</Words>
  <Application>Microsoft Office PowerPoint</Application>
  <PresentationFormat>自定义</PresentationFormat>
  <Paragraphs>47</Paragraphs>
  <Slides>1</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9" baseType="lpstr">
      <vt:lpstr>MS Mincho</vt:lpstr>
      <vt:lpstr>方正舒体</vt:lpstr>
      <vt:lpstr>宋体</vt:lpstr>
      <vt:lpstr>Arial</vt:lpstr>
      <vt:lpstr>Calibri</vt:lpstr>
      <vt:lpstr>Times New Roman</vt:lpstr>
      <vt:lpstr>Office 主题</vt:lpstr>
      <vt:lpstr>Graph</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Bontz</dc:creator>
  <cp:lastModifiedBy>耿秀清</cp:lastModifiedBy>
  <cp:revision>166</cp:revision>
  <dcterms:created xsi:type="dcterms:W3CDTF">2019-11-12T07:35:00Z</dcterms:created>
  <dcterms:modified xsi:type="dcterms:W3CDTF">2021-08-13T12:03:15Z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KSOSaveFontToCloudKey">
    <vt:lpwstr>279150243_btnclosed</vt:lpwstr>
  </property>
  <property fmtid="{D5CDD505-2E9C-101B-9397-08002B2CF9AE}" pid="4" name="ICV">
    <vt:lpwstr>67C0B7302BC246DFBECC182ECF37AFDF</vt:lpwstr>
  </property>
</Properties>
</file>