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01" r:id="rId2"/>
  </p:sldIdLst>
  <p:sldSz cx="28800425" cy="43200638"/>
  <p:notesSz cx="6858000" cy="9144000"/>
  <p:custDataLst>
    <p:tags r:id="rId4"/>
  </p:custDataLst>
  <p:defaultTextStyle>
    <a:defPPr>
      <a:defRPr lang="zh-CN"/>
    </a:defPPr>
    <a:lvl1pPr marL="0" algn="l" defTabSz="1590233" rtl="0" eaLnBrk="1" latinLnBrk="0" hangingPunct="1">
      <a:defRPr sz="3130" kern="1200">
        <a:solidFill>
          <a:schemeClr val="tx1"/>
        </a:solidFill>
        <a:latin typeface="+mn-lt"/>
        <a:ea typeface="+mn-ea"/>
        <a:cs typeface="+mn-cs"/>
      </a:defRPr>
    </a:lvl1pPr>
    <a:lvl2pPr marL="795117" algn="l" defTabSz="1590233" rtl="0" eaLnBrk="1" latinLnBrk="0" hangingPunct="1">
      <a:defRPr sz="3130" kern="1200">
        <a:solidFill>
          <a:schemeClr val="tx1"/>
        </a:solidFill>
        <a:latin typeface="+mn-lt"/>
        <a:ea typeface="+mn-ea"/>
        <a:cs typeface="+mn-cs"/>
      </a:defRPr>
    </a:lvl2pPr>
    <a:lvl3pPr marL="1590233" algn="l" defTabSz="1590233" rtl="0" eaLnBrk="1" latinLnBrk="0" hangingPunct="1">
      <a:defRPr sz="3130" kern="1200">
        <a:solidFill>
          <a:schemeClr val="tx1"/>
        </a:solidFill>
        <a:latin typeface="+mn-lt"/>
        <a:ea typeface="+mn-ea"/>
        <a:cs typeface="+mn-cs"/>
      </a:defRPr>
    </a:lvl3pPr>
    <a:lvl4pPr marL="2385350" algn="l" defTabSz="1590233" rtl="0" eaLnBrk="1" latinLnBrk="0" hangingPunct="1">
      <a:defRPr sz="3130" kern="1200">
        <a:solidFill>
          <a:schemeClr val="tx1"/>
        </a:solidFill>
        <a:latin typeface="+mn-lt"/>
        <a:ea typeface="+mn-ea"/>
        <a:cs typeface="+mn-cs"/>
      </a:defRPr>
    </a:lvl4pPr>
    <a:lvl5pPr marL="3180466" algn="l" defTabSz="1590233" rtl="0" eaLnBrk="1" latinLnBrk="0" hangingPunct="1">
      <a:defRPr sz="3130" kern="1200">
        <a:solidFill>
          <a:schemeClr val="tx1"/>
        </a:solidFill>
        <a:latin typeface="+mn-lt"/>
        <a:ea typeface="+mn-ea"/>
        <a:cs typeface="+mn-cs"/>
      </a:defRPr>
    </a:lvl5pPr>
    <a:lvl6pPr marL="3975583" algn="l" defTabSz="1590233" rtl="0" eaLnBrk="1" latinLnBrk="0" hangingPunct="1">
      <a:defRPr sz="3130" kern="1200">
        <a:solidFill>
          <a:schemeClr val="tx1"/>
        </a:solidFill>
        <a:latin typeface="+mn-lt"/>
        <a:ea typeface="+mn-ea"/>
        <a:cs typeface="+mn-cs"/>
      </a:defRPr>
    </a:lvl6pPr>
    <a:lvl7pPr marL="4770699" algn="l" defTabSz="1590233" rtl="0" eaLnBrk="1" latinLnBrk="0" hangingPunct="1">
      <a:defRPr sz="3130" kern="1200">
        <a:solidFill>
          <a:schemeClr val="tx1"/>
        </a:solidFill>
        <a:latin typeface="+mn-lt"/>
        <a:ea typeface="+mn-ea"/>
        <a:cs typeface="+mn-cs"/>
      </a:defRPr>
    </a:lvl7pPr>
    <a:lvl8pPr marL="5565816" algn="l" defTabSz="1590233" rtl="0" eaLnBrk="1" latinLnBrk="0" hangingPunct="1">
      <a:defRPr sz="3130" kern="1200">
        <a:solidFill>
          <a:schemeClr val="tx1"/>
        </a:solidFill>
        <a:latin typeface="+mn-lt"/>
        <a:ea typeface="+mn-ea"/>
        <a:cs typeface="+mn-cs"/>
      </a:defRPr>
    </a:lvl8pPr>
    <a:lvl9pPr marL="6360932" algn="l" defTabSz="1590233" rtl="0" eaLnBrk="1" latinLnBrk="0" hangingPunct="1">
      <a:defRPr sz="313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7" userDrawn="1">
          <p15:clr>
            <a:srgbClr val="A4A3A4"/>
          </p15:clr>
        </p15:guide>
        <p15:guide id="2" pos="90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usifan" initials="w" lastIdx="1" clrIdx="0">
    <p:extLst>
      <p:ext uri="{19B8F6BF-5375-455C-9EA6-DF929625EA0E}">
        <p15:presenceInfo xmlns:p15="http://schemas.microsoft.com/office/powerpoint/2012/main" userId="wusif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B6D"/>
    <a:srgbClr val="505050"/>
    <a:srgbClr val="01325B"/>
    <a:srgbClr val="6565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9" autoAdjust="0"/>
    <p:restoredTop sz="94660"/>
  </p:normalViewPr>
  <p:slideViewPr>
    <p:cSldViewPr>
      <p:cViewPr>
        <p:scale>
          <a:sx n="33" d="100"/>
          <a:sy n="33" d="100"/>
        </p:scale>
        <p:origin x="19" y="658"/>
      </p:cViewPr>
      <p:guideLst>
        <p:guide orient="horz" pos="13607"/>
        <p:guide pos="9072"/>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tags" Target="tags/tag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063E5B-2D58-41D2-9CFC-4FAD3FDF0C1C}" type="datetimeFigureOut">
              <a:rPr lang="zh-CN" altLang="en-US" smtClean="0"/>
              <a:t>2021/8/14</a:t>
            </a:fld>
            <a:endParaRPr lang="zh-CN" altLang="en-US"/>
          </a:p>
        </p:txBody>
      </p:sp>
      <p:sp>
        <p:nvSpPr>
          <p:cNvPr id="4" name="幻灯片图像占位符 3"/>
          <p:cNvSpPr>
            <a:spLocks noGrp="1" noRot="1" noChangeAspect="1"/>
          </p:cNvSpPr>
          <p:nvPr>
            <p:ph type="sldImg" idx="2"/>
          </p:nvPr>
        </p:nvSpPr>
        <p:spPr>
          <a:xfrm>
            <a:off x="2286000" y="685800"/>
            <a:ext cx="228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33365-06B4-4012-B953-1700809AF827}" type="slidenum">
              <a:rPr lang="zh-CN" altLang="en-US" smtClean="0"/>
              <a:t>‹#›</a:t>
            </a:fld>
            <a:endParaRPr lang="zh-CN" altLang="en-US"/>
          </a:p>
        </p:txBody>
      </p:sp>
    </p:spTree>
    <p:extLst>
      <p:ext uri="{BB962C8B-B14F-4D97-AF65-F5344CB8AC3E}">
        <p14:creationId xmlns:p14="http://schemas.microsoft.com/office/powerpoint/2010/main" val="1383996821"/>
      </p:ext>
    </p:extLst>
  </p:cSld>
  <p:clrMap bg1="lt1" tx1="dk1" bg2="lt2" tx2="dk2" accent1="accent1" accent2="accent2" accent3="accent3" accent4="accent4" accent5="accent5" accent6="accent6" hlink="hlink" folHlink="folHlink"/>
  <p:notesStyle>
    <a:lvl1pPr marL="0" algn="l" defTabSz="1590233" rtl="0" eaLnBrk="1" latinLnBrk="0" hangingPunct="1">
      <a:defRPr sz="2087" kern="1200">
        <a:solidFill>
          <a:schemeClr val="tx1"/>
        </a:solidFill>
        <a:latin typeface="+mn-lt"/>
        <a:ea typeface="+mn-ea"/>
        <a:cs typeface="+mn-cs"/>
      </a:defRPr>
    </a:lvl1pPr>
    <a:lvl2pPr marL="795117" algn="l" defTabSz="1590233" rtl="0" eaLnBrk="1" latinLnBrk="0" hangingPunct="1">
      <a:defRPr sz="2087" kern="1200">
        <a:solidFill>
          <a:schemeClr val="tx1"/>
        </a:solidFill>
        <a:latin typeface="+mn-lt"/>
        <a:ea typeface="+mn-ea"/>
        <a:cs typeface="+mn-cs"/>
      </a:defRPr>
    </a:lvl2pPr>
    <a:lvl3pPr marL="1590233" algn="l" defTabSz="1590233" rtl="0" eaLnBrk="1" latinLnBrk="0" hangingPunct="1">
      <a:defRPr sz="2087" kern="1200">
        <a:solidFill>
          <a:schemeClr val="tx1"/>
        </a:solidFill>
        <a:latin typeface="+mn-lt"/>
        <a:ea typeface="+mn-ea"/>
        <a:cs typeface="+mn-cs"/>
      </a:defRPr>
    </a:lvl3pPr>
    <a:lvl4pPr marL="2385350" algn="l" defTabSz="1590233" rtl="0" eaLnBrk="1" latinLnBrk="0" hangingPunct="1">
      <a:defRPr sz="2087" kern="1200">
        <a:solidFill>
          <a:schemeClr val="tx1"/>
        </a:solidFill>
        <a:latin typeface="+mn-lt"/>
        <a:ea typeface="+mn-ea"/>
        <a:cs typeface="+mn-cs"/>
      </a:defRPr>
    </a:lvl4pPr>
    <a:lvl5pPr marL="3180466" algn="l" defTabSz="1590233" rtl="0" eaLnBrk="1" latinLnBrk="0" hangingPunct="1">
      <a:defRPr sz="2087" kern="1200">
        <a:solidFill>
          <a:schemeClr val="tx1"/>
        </a:solidFill>
        <a:latin typeface="+mn-lt"/>
        <a:ea typeface="+mn-ea"/>
        <a:cs typeface="+mn-cs"/>
      </a:defRPr>
    </a:lvl5pPr>
    <a:lvl6pPr marL="3975583" algn="l" defTabSz="1590233" rtl="0" eaLnBrk="1" latinLnBrk="0" hangingPunct="1">
      <a:defRPr sz="2087" kern="1200">
        <a:solidFill>
          <a:schemeClr val="tx1"/>
        </a:solidFill>
        <a:latin typeface="+mn-lt"/>
        <a:ea typeface="+mn-ea"/>
        <a:cs typeface="+mn-cs"/>
      </a:defRPr>
    </a:lvl6pPr>
    <a:lvl7pPr marL="4770699" algn="l" defTabSz="1590233" rtl="0" eaLnBrk="1" latinLnBrk="0" hangingPunct="1">
      <a:defRPr sz="2087" kern="1200">
        <a:solidFill>
          <a:schemeClr val="tx1"/>
        </a:solidFill>
        <a:latin typeface="+mn-lt"/>
        <a:ea typeface="+mn-ea"/>
        <a:cs typeface="+mn-cs"/>
      </a:defRPr>
    </a:lvl7pPr>
    <a:lvl8pPr marL="5565816" algn="l" defTabSz="1590233" rtl="0" eaLnBrk="1" latinLnBrk="0" hangingPunct="1">
      <a:defRPr sz="2087" kern="1200">
        <a:solidFill>
          <a:schemeClr val="tx1"/>
        </a:solidFill>
        <a:latin typeface="+mn-lt"/>
        <a:ea typeface="+mn-ea"/>
        <a:cs typeface="+mn-cs"/>
      </a:defRPr>
    </a:lvl8pPr>
    <a:lvl9pPr marL="6360932" algn="l" defTabSz="1590233" rtl="0" eaLnBrk="1" latinLnBrk="0" hangingPunct="1">
      <a:defRPr sz="208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286000" y="685800"/>
            <a:ext cx="228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CE33365-06B4-4012-B953-1700809AF827}" type="slidenum">
              <a:rPr lang="zh-CN" altLang="en-US" smtClean="0"/>
              <a:t>1</a:t>
            </a:fld>
            <a:endParaRPr lang="zh-CN" altLang="en-US"/>
          </a:p>
        </p:txBody>
      </p:sp>
    </p:spTree>
    <p:extLst>
      <p:ext uri="{BB962C8B-B14F-4D97-AF65-F5344CB8AC3E}">
        <p14:creationId xmlns:p14="http://schemas.microsoft.com/office/powerpoint/2010/main" val="3287570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Click="0" advTm="1200">
        <p:random/>
      </p:transition>
    </mc:Choice>
    <mc:Fallback xmlns="">
      <p:transition spd="slow" advClick="0" advTm="12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Click="0" advTm="1200">
        <p:random/>
      </p:transition>
    </mc:Choice>
    <mc:Fallback xmlns="">
      <p:transition spd="slow" advClick="0" advTm="12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Click="0" advTm="1200">
        <p:random/>
      </p:transition>
    </mc:Choice>
    <mc:Fallback xmlns="">
      <p:transition spd="slow" advClick="0" advTm="1200">
        <p:random/>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xmlns:p14="http://schemas.microsoft.com/office/powerpoint/2010/main">
    <mc:Choice Requires="p14">
      <p:transition spd="slow" p14:dur="1500" advClick="0" advTm="1200">
        <p:random/>
      </p:transition>
    </mc:Choice>
    <mc:Fallback xmlns="">
      <p:transition spd="slow" advClick="0" advTm="1200">
        <p:random/>
      </p:transition>
    </mc:Fallback>
  </mc:AlternateContent>
  <p:txStyles>
    <p:titleStyle>
      <a:lvl1pPr algn="ctr" defTabSz="23037923" rtl="0" eaLnBrk="1" latinLnBrk="0" hangingPunct="1">
        <a:spcBef>
          <a:spcPct val="0"/>
        </a:spcBef>
        <a:buNone/>
        <a:defRPr sz="110859" kern="1200">
          <a:solidFill>
            <a:schemeClr val="tx1"/>
          </a:solidFill>
          <a:latin typeface="+mj-lt"/>
          <a:ea typeface="+mj-ea"/>
          <a:cs typeface="+mj-cs"/>
        </a:defRPr>
      </a:lvl1pPr>
    </p:titleStyle>
    <p:bodyStyle>
      <a:lvl1pPr marL="8639219" indent="-8639219" algn="l" defTabSz="23037923" rtl="0" eaLnBrk="1" latinLnBrk="0" hangingPunct="1">
        <a:spcBef>
          <a:spcPct val="20000"/>
        </a:spcBef>
        <a:buFont typeface="Arial" pitchFamily="34" charset="0"/>
        <a:buChar char="•"/>
        <a:defRPr sz="80622" kern="1200">
          <a:solidFill>
            <a:schemeClr val="tx1"/>
          </a:solidFill>
          <a:latin typeface="+mn-lt"/>
          <a:ea typeface="+mn-ea"/>
          <a:cs typeface="+mn-cs"/>
        </a:defRPr>
      </a:lvl1pPr>
      <a:lvl2pPr marL="18718314" indent="-7199352" algn="l" defTabSz="23037923" rtl="0" eaLnBrk="1" latinLnBrk="0" hangingPunct="1">
        <a:spcBef>
          <a:spcPct val="20000"/>
        </a:spcBef>
        <a:buFont typeface="Arial" pitchFamily="34" charset="0"/>
        <a:buChar char="–"/>
        <a:defRPr sz="70544" kern="1200">
          <a:solidFill>
            <a:schemeClr val="tx1"/>
          </a:solidFill>
          <a:latin typeface="+mn-lt"/>
          <a:ea typeface="+mn-ea"/>
          <a:cs typeface="+mn-cs"/>
        </a:defRPr>
      </a:lvl2pPr>
      <a:lvl3pPr marL="28797400" indent="-5759477" algn="l" defTabSz="23037923" rtl="0" eaLnBrk="1" latinLnBrk="0" hangingPunct="1">
        <a:spcBef>
          <a:spcPct val="20000"/>
        </a:spcBef>
        <a:buFont typeface="Arial" pitchFamily="34" charset="0"/>
        <a:buChar char="•"/>
        <a:defRPr sz="60464" kern="1200">
          <a:solidFill>
            <a:schemeClr val="tx1"/>
          </a:solidFill>
          <a:latin typeface="+mn-lt"/>
          <a:ea typeface="+mn-ea"/>
          <a:cs typeface="+mn-cs"/>
        </a:defRPr>
      </a:lvl3pPr>
      <a:lvl4pPr marL="40316362"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4pPr>
      <a:lvl5pPr marL="51206400"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5pPr>
      <a:lvl6pPr marL="51206400"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6pPr>
      <a:lvl7pPr marL="51206400"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7pPr>
      <a:lvl8pPr marL="51206400"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8pPr>
      <a:lvl9pPr marL="51206400" indent="-5759477" algn="l" defTabSz="23037923" rtl="0" eaLnBrk="1" latinLnBrk="0" hangingPunct="1">
        <a:spcBef>
          <a:spcPct val="20000"/>
        </a:spcBef>
        <a:buFont typeface="Arial" pitchFamily="34" charset="0"/>
        <a:buChar char="•"/>
        <a:defRPr sz="50386" kern="1200">
          <a:solidFill>
            <a:schemeClr val="tx1"/>
          </a:solidFill>
          <a:latin typeface="+mn-lt"/>
          <a:ea typeface="+mn-ea"/>
          <a:cs typeface="+mn-cs"/>
        </a:defRPr>
      </a:lvl9pPr>
    </p:bodyStyle>
    <p:otherStyle>
      <a:defPPr>
        <a:defRPr lang="zh-CN"/>
      </a:defPPr>
      <a:lvl1pPr marL="0" algn="l" defTabSz="23037923" rtl="0" eaLnBrk="1" latinLnBrk="0" hangingPunct="1">
        <a:defRPr sz="45347" kern="1200">
          <a:solidFill>
            <a:schemeClr val="tx1"/>
          </a:solidFill>
          <a:latin typeface="+mn-lt"/>
          <a:ea typeface="+mn-ea"/>
          <a:cs typeface="+mn-cs"/>
        </a:defRPr>
      </a:lvl1pPr>
      <a:lvl2pPr marL="11518962" algn="l" defTabSz="23037923" rtl="0" eaLnBrk="1" latinLnBrk="0" hangingPunct="1">
        <a:defRPr sz="45347" kern="1200">
          <a:solidFill>
            <a:schemeClr val="tx1"/>
          </a:solidFill>
          <a:latin typeface="+mn-lt"/>
          <a:ea typeface="+mn-ea"/>
          <a:cs typeface="+mn-cs"/>
        </a:defRPr>
      </a:lvl2pPr>
      <a:lvl3pPr marL="23037923" algn="l" defTabSz="23037923" rtl="0" eaLnBrk="1" latinLnBrk="0" hangingPunct="1">
        <a:defRPr sz="45347" kern="1200">
          <a:solidFill>
            <a:schemeClr val="tx1"/>
          </a:solidFill>
          <a:latin typeface="+mn-lt"/>
          <a:ea typeface="+mn-ea"/>
          <a:cs typeface="+mn-cs"/>
        </a:defRPr>
      </a:lvl3pPr>
      <a:lvl4pPr marL="34556885" algn="l" defTabSz="23037923" rtl="0" eaLnBrk="1" latinLnBrk="0" hangingPunct="1">
        <a:defRPr sz="45347" kern="1200">
          <a:solidFill>
            <a:schemeClr val="tx1"/>
          </a:solidFill>
          <a:latin typeface="+mn-lt"/>
          <a:ea typeface="+mn-ea"/>
          <a:cs typeface="+mn-cs"/>
        </a:defRPr>
      </a:lvl4pPr>
      <a:lvl5pPr marL="46075838" algn="l" defTabSz="23037923" rtl="0" eaLnBrk="1" latinLnBrk="0" hangingPunct="1">
        <a:defRPr sz="45347" kern="1200">
          <a:solidFill>
            <a:schemeClr val="tx1"/>
          </a:solidFill>
          <a:latin typeface="+mn-lt"/>
          <a:ea typeface="+mn-ea"/>
          <a:cs typeface="+mn-cs"/>
        </a:defRPr>
      </a:lvl5pPr>
      <a:lvl6pPr marL="51206400" algn="l" defTabSz="23037923" rtl="0" eaLnBrk="1" latinLnBrk="0" hangingPunct="1">
        <a:defRPr sz="45347" kern="1200">
          <a:solidFill>
            <a:schemeClr val="tx1"/>
          </a:solidFill>
          <a:latin typeface="+mn-lt"/>
          <a:ea typeface="+mn-ea"/>
          <a:cs typeface="+mn-cs"/>
        </a:defRPr>
      </a:lvl6pPr>
      <a:lvl7pPr marL="51206400" algn="l" defTabSz="23037923" rtl="0" eaLnBrk="1" latinLnBrk="0" hangingPunct="1">
        <a:defRPr sz="45347" kern="1200">
          <a:solidFill>
            <a:schemeClr val="tx1"/>
          </a:solidFill>
          <a:latin typeface="+mn-lt"/>
          <a:ea typeface="+mn-ea"/>
          <a:cs typeface="+mn-cs"/>
        </a:defRPr>
      </a:lvl7pPr>
      <a:lvl8pPr marL="51206400" algn="l" defTabSz="23037923" rtl="0" eaLnBrk="1" latinLnBrk="0" hangingPunct="1">
        <a:defRPr sz="45347" kern="1200">
          <a:solidFill>
            <a:schemeClr val="tx1"/>
          </a:solidFill>
          <a:latin typeface="+mn-lt"/>
          <a:ea typeface="+mn-ea"/>
          <a:cs typeface="+mn-cs"/>
        </a:defRPr>
      </a:lvl8pPr>
      <a:lvl9pPr marL="51206400" algn="l" defTabSz="23037923" rtl="0" eaLnBrk="1" latinLnBrk="0" hangingPunct="1">
        <a:defRPr sz="453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文本框 2">
            <a:extLst>
              <a:ext uri="{FF2B5EF4-FFF2-40B4-BE49-F238E27FC236}">
                <a16:creationId xmlns:a16="http://schemas.microsoft.com/office/drawing/2014/main" id="{61E783FF-6E2C-4C7C-9E64-06F69E791971}"/>
              </a:ext>
            </a:extLst>
          </p:cNvPr>
          <p:cNvSpPr txBox="1">
            <a:spLocks noChangeArrowheads="1"/>
          </p:cNvSpPr>
          <p:nvPr/>
        </p:nvSpPr>
        <p:spPr bwMode="auto">
          <a:xfrm>
            <a:off x="0" y="-33488"/>
            <a:ext cx="28800425" cy="3102390"/>
          </a:xfrm>
          <a:prstGeom prst="rect">
            <a:avLst/>
          </a:prstGeom>
          <a:solidFill>
            <a:schemeClr val="tx2">
              <a:lumMod val="20000"/>
              <a:lumOff val="80000"/>
            </a:schemeClr>
          </a:solidFill>
          <a:ln w="9525">
            <a:noFill/>
            <a:miter lim="800000"/>
            <a:headEnd/>
            <a:tailEnd/>
          </a:ln>
        </p:spPr>
        <p:txBody>
          <a:bodyPr rot="0" vert="horz" wrap="square" lIns="146305" tIns="73153" rIns="146305" bIns="73153" anchor="t" anchorCtr="0">
            <a:spAutoFit/>
          </a:bodyPr>
          <a:lstStyle/>
          <a:p>
            <a:pPr algn="ctr"/>
            <a:r>
              <a:rPr lang="en-US" sz="7040" dirty="0">
                <a:latin typeface="Times New Roman" panose="02020603050405020304" pitchFamily="18" charset="0"/>
                <a:ea typeface="宋体" panose="02010600030101010101" pitchFamily="2" charset="-122"/>
              </a:rPr>
              <a:t>A novel dual polarized rectenna for Ambient RF Energy Harvesting</a:t>
            </a:r>
            <a:endParaRPr lang="zh-CN" altLang="en-US" sz="26560" dirty="0">
              <a:latin typeface="Times New Roman" panose="02020603050405020304" pitchFamily="18" charset="0"/>
              <a:ea typeface="宋体" panose="02010600030101010101" pitchFamily="2" charset="-122"/>
            </a:endParaRPr>
          </a:p>
          <a:p>
            <a:pPr algn="ctr"/>
            <a:r>
              <a:rPr lang="de-DE" sz="4480" kern="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Yihang Fan, Qian Yan, Ziyue Li*, </a:t>
            </a:r>
            <a:endParaRPr lang="zh-CN" altLang="en-US" sz="9600" kern="100" dirty="0">
              <a:latin typeface="Calibri" panose="020F0502020204030204" pitchFamily="34" charset="0"/>
              <a:ea typeface="宋体" panose="02010600030101010101" pitchFamily="2" charset="-122"/>
              <a:cs typeface="Times New Roman" panose="02020603050405020304" pitchFamily="18" charset="0"/>
            </a:endParaRPr>
          </a:p>
          <a:p>
            <a:pPr algn="ctr"/>
            <a:r>
              <a:rPr lang="en-US" sz="3840" kern="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School of Information and Communications Engineering, Xi’an </a:t>
            </a:r>
            <a:r>
              <a:rPr lang="en-US" sz="3840" kern="0" dirty="0" err="1">
                <a:solidFill>
                  <a:srgbClr val="000000"/>
                </a:solidFill>
                <a:latin typeface="Times New Roman" panose="02020603050405020304" pitchFamily="18" charset="0"/>
                <a:ea typeface="宋体" panose="02010600030101010101" pitchFamily="2" charset="-122"/>
                <a:cs typeface="Times New Roman" panose="02020603050405020304" pitchFamily="18" charset="0"/>
              </a:rPr>
              <a:t>Jiaotong</a:t>
            </a:r>
            <a:r>
              <a:rPr lang="en-US" sz="3840" kern="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University, Xi’an, Shaanxi 710049 China</a:t>
            </a:r>
            <a:endParaRPr lang="zh-CN" altLang="en-US" sz="9600" kern="100" dirty="0">
              <a:latin typeface="Calibri" panose="020F0502020204030204" pitchFamily="34" charset="0"/>
              <a:ea typeface="宋体" panose="02010600030101010101" pitchFamily="2" charset="-122"/>
              <a:cs typeface="Times New Roman" panose="02020603050405020304" pitchFamily="18" charset="0"/>
            </a:endParaRPr>
          </a:p>
          <a:p>
            <a:pPr algn="ctr"/>
            <a:r>
              <a:rPr lang="en-US" sz="3840" kern="0"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*yyyyyxb@stu.xjtu.edu.cn</a:t>
            </a:r>
            <a:endParaRPr lang="zh-CN" altLang="en-US" sz="9600" kern="100" dirty="0">
              <a:latin typeface="Calibri" panose="020F0502020204030204" pitchFamily="34" charset="0"/>
              <a:ea typeface="宋体" panose="02010600030101010101" pitchFamily="2" charset="-122"/>
              <a:cs typeface="Times New Roman" panose="02020603050405020304" pitchFamily="18" charset="0"/>
            </a:endParaRPr>
          </a:p>
        </p:txBody>
      </p:sp>
      <p:sp>
        <p:nvSpPr>
          <p:cNvPr id="18" name="文本框 2">
            <a:extLst>
              <a:ext uri="{FF2B5EF4-FFF2-40B4-BE49-F238E27FC236}">
                <a16:creationId xmlns:a16="http://schemas.microsoft.com/office/drawing/2014/main" id="{F4361907-B20D-4E4F-B940-6B94EA443757}"/>
              </a:ext>
            </a:extLst>
          </p:cNvPr>
          <p:cNvSpPr txBox="1">
            <a:spLocks noChangeArrowheads="1"/>
          </p:cNvSpPr>
          <p:nvPr/>
        </p:nvSpPr>
        <p:spPr bwMode="auto">
          <a:xfrm>
            <a:off x="760234" y="4777497"/>
            <a:ext cx="13430347" cy="6796071"/>
          </a:xfrm>
          <a:prstGeom prst="rect">
            <a:avLst/>
          </a:prstGeom>
          <a:noFill/>
          <a:ln w="9525">
            <a:noFill/>
            <a:miter lim="800000"/>
            <a:headEnd/>
            <a:tailEnd/>
          </a:ln>
        </p:spPr>
        <p:txBody>
          <a:bodyPr rot="0" vert="horz" wrap="square" lIns="146305" tIns="73153" rIns="146305" bIns="73153" anchor="t" anchorCtr="0">
            <a:noAutofit/>
          </a:bodyPr>
          <a:lstStyle/>
          <a:p>
            <a:pPr algn="just"/>
            <a:r>
              <a:rPr lang="en-US" sz="3600" b="1" kern="100" dirty="0">
                <a:latin typeface="Times New Roman" panose="02020603050405020304" pitchFamily="18" charset="0"/>
                <a:ea typeface="宋体" panose="02010600030101010101" pitchFamily="2" charset="-122"/>
                <a:cs typeface="Times New Roman" panose="02020603050405020304" pitchFamily="18" charset="0"/>
              </a:rPr>
              <a:t>Abstract- A novel dual polarized rectenna for collecting RF energy is proposed. With the development of communication industry, more and more miniaturized devices need continuous and stable power supply. Considering the distribution of radio frequency (RF) energy in the environment, collecting RF energy in the environment for power supply of miniaturized devices has become the research focus. In this paper, a 2.45GHz rectifying antenna based on dual polarized antenna and single voltage rectifier circuit is proposed, which has high conversion efficiency. The measured results are in good agreement with the simulation results. It can be used for energy collection in low power density environment.</a:t>
            </a:r>
            <a:endParaRPr lang="zh-CN" altLang="en-US" sz="8640" kern="100" dirty="0">
              <a:latin typeface="Calibri" panose="020F0502020204030204" pitchFamily="34" charset="0"/>
              <a:ea typeface="宋体" panose="02010600030101010101" pitchFamily="2" charset="-122"/>
              <a:cs typeface="Times New Roman" panose="02020603050405020304" pitchFamily="18" charset="0"/>
            </a:endParaRPr>
          </a:p>
        </p:txBody>
      </p:sp>
      <p:sp>
        <p:nvSpPr>
          <p:cNvPr id="19" name="文本框 2">
            <a:extLst>
              <a:ext uri="{FF2B5EF4-FFF2-40B4-BE49-F238E27FC236}">
                <a16:creationId xmlns:a16="http://schemas.microsoft.com/office/drawing/2014/main" id="{BBC4CBE4-94C1-4A6B-A801-DDD75ACE10A3}"/>
              </a:ext>
            </a:extLst>
          </p:cNvPr>
          <p:cNvSpPr txBox="1">
            <a:spLocks noChangeArrowheads="1"/>
          </p:cNvSpPr>
          <p:nvPr/>
        </p:nvSpPr>
        <p:spPr bwMode="auto">
          <a:xfrm>
            <a:off x="859924" y="12523028"/>
            <a:ext cx="13230969" cy="10095073"/>
          </a:xfrm>
          <a:prstGeom prst="rect">
            <a:avLst/>
          </a:prstGeom>
          <a:solidFill>
            <a:schemeClr val="accent6">
              <a:lumMod val="20000"/>
              <a:lumOff val="80000"/>
            </a:schemeClr>
          </a:solidFill>
          <a:ln w="9525">
            <a:noFill/>
            <a:miter lim="800000"/>
            <a:headEnd/>
            <a:tailEnd/>
          </a:ln>
        </p:spPr>
        <p:txBody>
          <a:bodyPr rot="0" vert="horz" wrap="square" lIns="146305" tIns="73153" rIns="146305" bIns="73153" anchor="t" anchorCtr="0">
            <a:spAutoFit/>
          </a:bodyPr>
          <a:lstStyle/>
          <a:p>
            <a:pPr indent="189992" algn="ctr"/>
            <a:r>
              <a:rPr lang="en-US" sz="3840" b="1" dirty="0">
                <a:latin typeface="Times New Roman" panose="02020603050405020304" pitchFamily="18" charset="0"/>
                <a:ea typeface="宋体" panose="02010600030101010101" pitchFamily="2" charset="-122"/>
              </a:rPr>
              <a:t>INTRODUCTION</a:t>
            </a:r>
          </a:p>
          <a:p>
            <a:pPr indent="189992" algn="just"/>
            <a:r>
              <a:rPr lang="en-US" sz="3200" dirty="0">
                <a:latin typeface="Times New Roman" panose="02020603050405020304" pitchFamily="18" charset="0"/>
                <a:ea typeface="宋体" panose="02010600030101010101" pitchFamily="2" charset="-122"/>
              </a:rPr>
              <a:t>In recent years, with the coverage of 5G technology, a variety of emerging technologies such as the Internet of Things, smart cities and so on are flourishing. At the same time, the high cost of battery maintenance and replacement has emerged. Therefore, obtaining wireless energy from the external environment has become a hot spot gradually. </a:t>
            </a:r>
          </a:p>
          <a:p>
            <a:pPr indent="189992" algn="just"/>
            <a:r>
              <a:rPr lang="en-US" sz="3200" dirty="0">
                <a:latin typeface="Times New Roman" panose="02020603050405020304" pitchFamily="18" charset="0"/>
                <a:ea typeface="宋体" panose="02010600030101010101" pitchFamily="2" charset="-122"/>
              </a:rPr>
              <a:t>As the most important part of rectenna, rectifier circuit realizes the conversion of RF energy to DC energy through the unidirectional conductivity of rectifier diode. In order to improve the rectifier efficiency, the rectifier circuit needs to meet the requirements of low loss, high sensitivity and dynamic power processing capacity.</a:t>
            </a:r>
          </a:p>
          <a:p>
            <a:pPr indent="189992" algn="just"/>
            <a:r>
              <a:rPr lang="en-US" sz="3200" dirty="0">
                <a:latin typeface="Times New Roman" panose="02020603050405020304" pitchFamily="18" charset="0"/>
                <a:ea typeface="宋体" panose="02010600030101010101" pitchFamily="2" charset="-122"/>
              </a:rPr>
              <a:t>Most of the rectifiers studied in most studies do not have high efficiency in simulation in practice, and few studies involve the study of high dynamic range of rectifiers, which results in the design of rectifiers that can’t be made and used in practice. Therefore, this paper is based on this situation. A high efficiency rectifier with high dynamic range (input power range from -15 to 10, load resistance from 500 to 30000) is designed. Its operating frequency is GSM900 (850-910 MHz), GSM1800/4G (1850-1900 MHz). The rectification efficiency is about 70% when the input power is 0 dBm, and it can maintain 30% conversion efficiency in a large dynamic range.</a:t>
            </a:r>
          </a:p>
        </p:txBody>
      </p:sp>
      <p:sp>
        <p:nvSpPr>
          <p:cNvPr id="21" name="文本框 2">
            <a:extLst>
              <a:ext uri="{FF2B5EF4-FFF2-40B4-BE49-F238E27FC236}">
                <a16:creationId xmlns:a16="http://schemas.microsoft.com/office/drawing/2014/main" id="{80479A74-EEB3-496C-ACDB-30A6E48EFFCD}"/>
              </a:ext>
            </a:extLst>
          </p:cNvPr>
          <p:cNvSpPr txBox="1">
            <a:spLocks noChangeArrowheads="1"/>
          </p:cNvSpPr>
          <p:nvPr/>
        </p:nvSpPr>
        <p:spPr bwMode="auto">
          <a:xfrm>
            <a:off x="1657118" y="30917435"/>
            <a:ext cx="11636578" cy="681242"/>
          </a:xfrm>
          <a:prstGeom prst="rect">
            <a:avLst/>
          </a:prstGeom>
          <a:noFill/>
          <a:ln w="9525">
            <a:noFill/>
            <a:miter lim="800000"/>
            <a:headEnd/>
            <a:tailEnd/>
          </a:ln>
        </p:spPr>
        <p:txBody>
          <a:bodyPr rot="0" vert="horz" wrap="square" lIns="146305" tIns="73153" rIns="146305" bIns="73153" anchor="t" anchorCtr="0">
            <a:noAutofit/>
          </a:bodyPr>
          <a:lstStyle/>
          <a:p>
            <a:pPr algn="ctr"/>
            <a:r>
              <a:rPr lang="en-US" sz="3200" dirty="0">
                <a:latin typeface="Times New Roman" panose="02020603050405020304" pitchFamily="18" charset="0"/>
                <a:ea typeface="宋体" panose="02010600030101010101" pitchFamily="2" charset="-122"/>
              </a:rPr>
              <a:t>Figure 1. Proposed dual polarization antenna. </a:t>
            </a:r>
            <a:endParaRPr lang="zh-CN" altLang="en-US" sz="3200" dirty="0">
              <a:latin typeface="Times New Roman" panose="02020603050405020304" pitchFamily="18" charset="0"/>
              <a:ea typeface="宋体" panose="02010600030101010101" pitchFamily="2" charset="-122"/>
            </a:endParaRPr>
          </a:p>
        </p:txBody>
      </p:sp>
      <p:sp>
        <p:nvSpPr>
          <p:cNvPr id="22" name="文本框 4">
            <a:extLst>
              <a:ext uri="{FF2B5EF4-FFF2-40B4-BE49-F238E27FC236}">
                <a16:creationId xmlns:a16="http://schemas.microsoft.com/office/drawing/2014/main" id="{C8A2A49C-55B0-4A1D-BF06-9B47AF8BC47B}"/>
              </a:ext>
            </a:extLst>
          </p:cNvPr>
          <p:cNvSpPr txBox="1">
            <a:spLocks noChangeArrowheads="1"/>
          </p:cNvSpPr>
          <p:nvPr/>
        </p:nvSpPr>
        <p:spPr bwMode="auto">
          <a:xfrm>
            <a:off x="1429861" y="31926632"/>
            <a:ext cx="12878211" cy="9499918"/>
          </a:xfrm>
          <a:prstGeom prst="rect">
            <a:avLst/>
          </a:prstGeom>
          <a:solidFill>
            <a:schemeClr val="accent3">
              <a:lumMod val="20000"/>
              <a:lumOff val="80000"/>
            </a:schemeClr>
          </a:solidFill>
          <a:ln w="9525">
            <a:noFill/>
            <a:miter lim="800000"/>
            <a:headEnd/>
            <a:tailEnd/>
          </a:ln>
        </p:spPr>
        <p:txBody>
          <a:bodyPr rot="0" vert="horz" wrap="square" lIns="146305" tIns="73153" rIns="146305" bIns="73153" anchor="t" anchorCtr="0">
            <a:noAutofit/>
          </a:bodyPr>
          <a:lstStyle/>
          <a:p>
            <a:pPr indent="189992" algn="ctr">
              <a:spcAft>
                <a:spcPts val="1200"/>
              </a:spcAft>
            </a:pPr>
            <a:r>
              <a:rPr lang="en-US" sz="3840" b="1" dirty="0">
                <a:latin typeface="Times New Roman" panose="02020603050405020304" pitchFamily="18" charset="0"/>
                <a:ea typeface="宋体" panose="02010600030101010101" pitchFamily="2" charset="-122"/>
              </a:rPr>
              <a:t>ANTENNA DESIGN</a:t>
            </a:r>
            <a:endParaRPr lang="zh-CN" altLang="en-US" sz="3840" dirty="0">
              <a:latin typeface="Times New Roman" panose="02020603050405020304" pitchFamily="18" charset="0"/>
              <a:ea typeface="宋体" panose="02010600030101010101" pitchFamily="2" charset="-122"/>
            </a:endParaRPr>
          </a:p>
          <a:p>
            <a:pPr indent="121920" algn="just"/>
            <a:r>
              <a:rPr lang="en-US" sz="3200" dirty="0">
                <a:latin typeface="Times New Roman" panose="02020603050405020304" pitchFamily="18" charset="0"/>
                <a:ea typeface="宋体" panose="02010600030101010101" pitchFamily="2" charset="-122"/>
              </a:rPr>
              <a:t>The radiation patch of T-type coplanar coupling antenna is L × L. The size of coupling line is LS × s. The distance from the patch is d, and the feeder width is a.</a:t>
            </a:r>
          </a:p>
          <a:p>
            <a:pPr indent="121920" algn="just"/>
            <a:r>
              <a:rPr lang="en-US" sz="3200" dirty="0">
                <a:latin typeface="Times New Roman" panose="02020603050405020304" pitchFamily="18" charset="0"/>
                <a:ea typeface="宋体" panose="02010600030101010101" pitchFamily="2" charset="-122"/>
              </a:rPr>
              <a:t>When the dual polarization antenna is coupled and fed, the length LS, width s of the coupling line and the distance d from the patch all affect the input impedance. Among them, the parameters d and s have the greatest influence on the input resistance, and the influence of d is greater than that of s; The parameters ls and d have great influence on the resonant reactance. When LS is close to the chip length L, the reactance is smaller, and the coupling effect is stronger when the spacing d is smaller, but the machining accuracy limit d cannot be too small. </a:t>
            </a:r>
          </a:p>
          <a:p>
            <a:pPr indent="121920" algn="just"/>
            <a:r>
              <a:rPr lang="en-US" sz="3200" dirty="0">
                <a:latin typeface="Times New Roman" panose="02020603050405020304" pitchFamily="18" charset="0"/>
                <a:ea typeface="宋体" panose="02010600030101010101" pitchFamily="2" charset="-122"/>
              </a:rPr>
              <a:t>The dielectric substrate with a dielectric constant of 2.65 and a thickness of 1 mm is used to process the dual polarization receiving antenna. The upper surface is etched, and the lower surface is not etched. The metal cover is retained. The silver deposition process is used on the surface to prevent oxidation and enhance the conductivity. The isolation between the two port is larger 30 </a:t>
            </a:r>
            <a:r>
              <a:rPr lang="en-US" sz="3200" dirty="0" err="1">
                <a:latin typeface="Times New Roman" panose="02020603050405020304" pitchFamily="18" charset="0"/>
                <a:ea typeface="宋体" panose="02010600030101010101" pitchFamily="2" charset="-122"/>
              </a:rPr>
              <a:t>dB.</a:t>
            </a:r>
            <a:endParaRPr lang="en-US" sz="3200" dirty="0">
              <a:latin typeface="Times New Roman" panose="02020603050405020304" pitchFamily="18" charset="0"/>
              <a:ea typeface="宋体" panose="02010600030101010101" pitchFamily="2" charset="-122"/>
            </a:endParaRPr>
          </a:p>
        </p:txBody>
      </p:sp>
      <p:sp>
        <p:nvSpPr>
          <p:cNvPr id="28" name="Rectangle 8">
            <a:extLst>
              <a:ext uri="{FF2B5EF4-FFF2-40B4-BE49-F238E27FC236}">
                <a16:creationId xmlns:a16="http://schemas.microsoft.com/office/drawing/2014/main" id="{EA551184-E890-4B5D-9308-D55E2E369945}"/>
              </a:ext>
            </a:extLst>
          </p:cNvPr>
          <p:cNvSpPr>
            <a:spLocks noChangeArrowheads="1"/>
          </p:cNvSpPr>
          <p:nvPr/>
        </p:nvSpPr>
        <p:spPr bwMode="auto">
          <a:xfrm>
            <a:off x="2879958" y="-459196"/>
            <a:ext cx="295532" cy="918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008"/>
          </a:p>
        </p:txBody>
      </p:sp>
      <p:sp>
        <p:nvSpPr>
          <p:cNvPr id="30" name="Rectangle 10">
            <a:extLst>
              <a:ext uri="{FF2B5EF4-FFF2-40B4-BE49-F238E27FC236}">
                <a16:creationId xmlns:a16="http://schemas.microsoft.com/office/drawing/2014/main" id="{B6046899-7D35-4FFA-BFB8-B1C6FCD9B5F8}"/>
              </a:ext>
            </a:extLst>
          </p:cNvPr>
          <p:cNvSpPr>
            <a:spLocks noChangeArrowheads="1"/>
          </p:cNvSpPr>
          <p:nvPr/>
        </p:nvSpPr>
        <p:spPr bwMode="auto">
          <a:xfrm>
            <a:off x="12441581" y="37218160"/>
            <a:ext cx="295532" cy="918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008"/>
          </a:p>
        </p:txBody>
      </p:sp>
      <p:sp>
        <p:nvSpPr>
          <p:cNvPr id="32" name="Rectangle 12">
            <a:extLst>
              <a:ext uri="{FF2B5EF4-FFF2-40B4-BE49-F238E27FC236}">
                <a16:creationId xmlns:a16="http://schemas.microsoft.com/office/drawing/2014/main" id="{1D431915-B3EA-4A15-8B39-55C7C23AC999}"/>
              </a:ext>
            </a:extLst>
          </p:cNvPr>
          <p:cNvSpPr>
            <a:spLocks noChangeArrowheads="1"/>
          </p:cNvSpPr>
          <p:nvPr/>
        </p:nvSpPr>
        <p:spPr bwMode="auto">
          <a:xfrm>
            <a:off x="15444588" y="7462915"/>
            <a:ext cx="295532" cy="935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120"/>
          </a:p>
        </p:txBody>
      </p:sp>
      <p:sp>
        <p:nvSpPr>
          <p:cNvPr id="34" name="Rectangle 13">
            <a:extLst>
              <a:ext uri="{FF2B5EF4-FFF2-40B4-BE49-F238E27FC236}">
                <a16:creationId xmlns:a16="http://schemas.microsoft.com/office/drawing/2014/main" id="{ED1B7EA6-F816-4D28-9309-AF7B35805F92}"/>
              </a:ext>
            </a:extLst>
          </p:cNvPr>
          <p:cNvSpPr>
            <a:spLocks noChangeArrowheads="1"/>
          </p:cNvSpPr>
          <p:nvPr/>
        </p:nvSpPr>
        <p:spPr bwMode="auto">
          <a:xfrm>
            <a:off x="17741408" y="14917930"/>
            <a:ext cx="295532" cy="935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120"/>
          </a:p>
        </p:txBody>
      </p:sp>
      <p:sp>
        <p:nvSpPr>
          <p:cNvPr id="35" name="Rectangle 15">
            <a:extLst>
              <a:ext uri="{FF2B5EF4-FFF2-40B4-BE49-F238E27FC236}">
                <a16:creationId xmlns:a16="http://schemas.microsoft.com/office/drawing/2014/main" id="{A3423A48-C0AC-4C2E-AA1A-B7B89F971134}"/>
              </a:ext>
            </a:extLst>
          </p:cNvPr>
          <p:cNvSpPr>
            <a:spLocks noChangeArrowheads="1"/>
          </p:cNvSpPr>
          <p:nvPr/>
        </p:nvSpPr>
        <p:spPr bwMode="auto">
          <a:xfrm>
            <a:off x="2879958" y="-459196"/>
            <a:ext cx="295532" cy="918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008"/>
          </a:p>
        </p:txBody>
      </p:sp>
      <p:sp>
        <p:nvSpPr>
          <p:cNvPr id="43" name="文本框 42">
            <a:extLst>
              <a:ext uri="{FF2B5EF4-FFF2-40B4-BE49-F238E27FC236}">
                <a16:creationId xmlns:a16="http://schemas.microsoft.com/office/drawing/2014/main" id="{86380ECD-52C0-43B6-98BF-91126818655A}"/>
              </a:ext>
            </a:extLst>
          </p:cNvPr>
          <p:cNvSpPr txBox="1"/>
          <p:nvPr/>
        </p:nvSpPr>
        <p:spPr>
          <a:xfrm>
            <a:off x="14523895" y="10518091"/>
            <a:ext cx="12573414" cy="1077218"/>
          </a:xfrm>
          <a:prstGeom prst="rect">
            <a:avLst/>
          </a:prstGeom>
          <a:noFill/>
        </p:spPr>
        <p:txBody>
          <a:bodyPr wrap="square">
            <a:spAutoFit/>
          </a:bodyPr>
          <a:lstStyle/>
          <a:p>
            <a:pPr indent="1245616" algn="just"/>
            <a:r>
              <a:rPr lang="en-US" altLang="zh-CN" sz="3200" dirty="0">
                <a:latin typeface="Times New Roman" panose="02020603050405020304" pitchFamily="18" charset="0"/>
                <a:ea typeface="宋体" panose="02010600030101010101" pitchFamily="2" charset="-122"/>
              </a:rPr>
              <a:t>                </a:t>
            </a:r>
            <a:endParaRPr lang="zh-CN" altLang="zh-CN" sz="3200" dirty="0">
              <a:latin typeface="Times New Roman" panose="02020603050405020304" pitchFamily="18" charset="0"/>
              <a:ea typeface="宋体" panose="02010600030101010101" pitchFamily="2" charset="-122"/>
            </a:endParaRPr>
          </a:p>
          <a:p>
            <a:pPr algn="ctr"/>
            <a:r>
              <a:rPr lang="en-US" altLang="zh-CN" sz="3200" dirty="0">
                <a:latin typeface="Times New Roman" panose="02020603050405020304" pitchFamily="18" charset="0"/>
                <a:ea typeface="宋体" panose="02010600030101010101" pitchFamily="2" charset="-122"/>
              </a:rPr>
              <a:t>Figure 2. Structure diagram of the rectifier. </a:t>
            </a:r>
            <a:endParaRPr lang="zh-CN" altLang="zh-CN" sz="3200" dirty="0">
              <a:latin typeface="Times New Roman" panose="02020603050405020304" pitchFamily="18" charset="0"/>
              <a:ea typeface="宋体" panose="02010600030101010101" pitchFamily="2" charset="-122"/>
            </a:endParaRPr>
          </a:p>
        </p:txBody>
      </p:sp>
      <p:sp>
        <p:nvSpPr>
          <p:cNvPr id="44" name="文本框 11">
            <a:extLst>
              <a:ext uri="{FF2B5EF4-FFF2-40B4-BE49-F238E27FC236}">
                <a16:creationId xmlns:a16="http://schemas.microsoft.com/office/drawing/2014/main" id="{8DF3DCF1-AA30-4AD9-A856-A8096AB9BD92}"/>
              </a:ext>
            </a:extLst>
          </p:cNvPr>
          <p:cNvSpPr txBox="1">
            <a:spLocks noChangeArrowheads="1"/>
          </p:cNvSpPr>
          <p:nvPr/>
        </p:nvSpPr>
        <p:spPr bwMode="auto">
          <a:xfrm>
            <a:off x="14709533" y="11732571"/>
            <a:ext cx="12773714" cy="4997493"/>
          </a:xfrm>
          <a:prstGeom prst="rect">
            <a:avLst/>
          </a:prstGeom>
          <a:solidFill>
            <a:schemeClr val="accent3">
              <a:lumMod val="20000"/>
              <a:lumOff val="80000"/>
            </a:schemeClr>
          </a:solidFill>
          <a:ln w="9525">
            <a:noFill/>
            <a:miter lim="800000"/>
            <a:headEnd/>
            <a:tailEnd/>
          </a:ln>
        </p:spPr>
        <p:txBody>
          <a:bodyPr rot="0" vert="horz" wrap="square" lIns="146305" tIns="73153" rIns="146305" bIns="73153" anchor="t" anchorCtr="0">
            <a:noAutofit/>
          </a:bodyPr>
          <a:lstStyle/>
          <a:p>
            <a:pPr indent="121920" algn="just"/>
            <a:r>
              <a:rPr lang="en-US" sz="3200" dirty="0">
                <a:latin typeface="Times New Roman" panose="02020603050405020304" pitchFamily="18" charset="0"/>
                <a:ea typeface="宋体" panose="02010600030101010101" pitchFamily="2" charset="-122"/>
              </a:rPr>
              <a:t>The rectifier is modeled on a dielectric substrate with a dielectric constant of 2.65 and a thickness of 1 mm. TL2, TL3 and TL4 form a matching network, which matches the impedance of the back-end rectifier circuit to 50Ω. TL1 is a quarter-wavelength short-circuit branch, which acts as a short-circuit equivalent to the second and higher harmonic components, avoiding high-order harmonics into the rectifier circuit. In the DC filter, TL5 is a quarter wavelength, which is used to shunt the odd harmonics including the fundamental frequency, and TL6 is an eighth wavelength, which is used to shunt the even harmonics. Fig.3 shows the measured and simulated efficiency of the proposed rectifier varies with frequencies.  </a:t>
            </a:r>
            <a:endParaRPr lang="zh-CN" altLang="en-US" sz="3200" dirty="0">
              <a:latin typeface="Times New Roman" panose="02020603050405020304" pitchFamily="18" charset="0"/>
              <a:ea typeface="宋体" panose="02010600030101010101" pitchFamily="2" charset="-122"/>
            </a:endParaRPr>
          </a:p>
        </p:txBody>
      </p:sp>
      <p:sp>
        <p:nvSpPr>
          <p:cNvPr id="42" name="Rectangle 17">
            <a:extLst>
              <a:ext uri="{FF2B5EF4-FFF2-40B4-BE49-F238E27FC236}">
                <a16:creationId xmlns:a16="http://schemas.microsoft.com/office/drawing/2014/main" id="{29490AAF-C924-4502-A890-7C84240E78EC}"/>
              </a:ext>
            </a:extLst>
          </p:cNvPr>
          <p:cNvSpPr>
            <a:spLocks noChangeArrowheads="1"/>
          </p:cNvSpPr>
          <p:nvPr/>
        </p:nvSpPr>
        <p:spPr bwMode="auto">
          <a:xfrm>
            <a:off x="2879958" y="-459196"/>
            <a:ext cx="295532" cy="918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46305" tIns="73153" rIns="146305" bIns="73153" numCol="1" anchor="ctr" anchorCtr="0" compatLnSpc="1">
            <a:prstTxWarp prst="textNoShape">
              <a:avLst/>
            </a:prstTxWarp>
            <a:spAutoFit/>
          </a:bodyPr>
          <a:lstStyle/>
          <a:p>
            <a:endParaRPr lang="zh-CN" altLang="en-US" sz="5008"/>
          </a:p>
        </p:txBody>
      </p:sp>
      <p:sp>
        <p:nvSpPr>
          <p:cNvPr id="49" name="文本框 2">
            <a:extLst>
              <a:ext uri="{FF2B5EF4-FFF2-40B4-BE49-F238E27FC236}">
                <a16:creationId xmlns:a16="http://schemas.microsoft.com/office/drawing/2014/main" id="{72DEC0B1-10E1-400A-9B83-534751CDFE1D}"/>
              </a:ext>
            </a:extLst>
          </p:cNvPr>
          <p:cNvSpPr txBox="1">
            <a:spLocks noChangeArrowheads="1"/>
          </p:cNvSpPr>
          <p:nvPr/>
        </p:nvSpPr>
        <p:spPr bwMode="auto">
          <a:xfrm>
            <a:off x="15274812" y="23354485"/>
            <a:ext cx="11636578" cy="580092"/>
          </a:xfrm>
          <a:prstGeom prst="rect">
            <a:avLst/>
          </a:prstGeom>
          <a:noFill/>
          <a:ln w="9525">
            <a:noFill/>
            <a:miter lim="800000"/>
            <a:headEnd/>
            <a:tailEnd/>
          </a:ln>
        </p:spPr>
        <p:txBody>
          <a:bodyPr rot="0" vert="horz" wrap="square" lIns="146305" tIns="73153" rIns="146305" bIns="73153" anchor="t" anchorCtr="0">
            <a:noAutofit/>
          </a:bodyPr>
          <a:lstStyle/>
          <a:p>
            <a:pPr algn="ctr"/>
            <a:r>
              <a:rPr lang="en-US" sz="3200" dirty="0">
                <a:latin typeface="Times New Roman" panose="02020603050405020304" pitchFamily="18" charset="0"/>
                <a:ea typeface="宋体" panose="02010600030101010101" pitchFamily="2" charset="-122"/>
              </a:rPr>
              <a:t>Figure 3. Efficiency of the proposed rectifier varies with frequencies.</a:t>
            </a:r>
            <a:endParaRPr lang="zh-CN" altLang="en-US" sz="3200" dirty="0">
              <a:latin typeface="Times New Roman" panose="02020603050405020304" pitchFamily="18" charset="0"/>
              <a:ea typeface="宋体" panose="02010600030101010101" pitchFamily="2" charset="-122"/>
            </a:endParaRPr>
          </a:p>
        </p:txBody>
      </p:sp>
      <p:pic>
        <p:nvPicPr>
          <p:cNvPr id="1036" name="图片 1">
            <a:extLst>
              <a:ext uri="{FF2B5EF4-FFF2-40B4-BE49-F238E27FC236}">
                <a16:creationId xmlns:a16="http://schemas.microsoft.com/office/drawing/2014/main" id="{04DE6939-5CB2-4C7C-B8BC-9C3957102C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234" y="23587127"/>
            <a:ext cx="6646476" cy="672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4">
            <a:extLst>
              <a:ext uri="{FF2B5EF4-FFF2-40B4-BE49-F238E27FC236}">
                <a16:creationId xmlns:a16="http://schemas.microsoft.com/office/drawing/2014/main" id="{6EB0B978-DB23-4F2B-B124-98D123B14472}"/>
              </a:ext>
            </a:extLst>
          </p:cNvPr>
          <p:cNvSpPr>
            <a:spLocks noChangeArrowheads="1"/>
          </p:cNvSpPr>
          <p:nvPr/>
        </p:nvSpPr>
        <p:spPr bwMode="auto">
          <a:xfrm rot="5400000" flipV="1">
            <a:off x="-21446201" y="5779628"/>
            <a:ext cx="86605554" cy="50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pic>
        <p:nvPicPr>
          <p:cNvPr id="1037" name="图片 2">
            <a:extLst>
              <a:ext uri="{FF2B5EF4-FFF2-40B4-BE49-F238E27FC236}">
                <a16:creationId xmlns:a16="http://schemas.microsoft.com/office/drawing/2014/main" id="{412A4D65-052B-433C-AB7F-909888A2B5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786917" y="24517736"/>
            <a:ext cx="5739521" cy="5106672"/>
          </a:xfrm>
          <a:prstGeom prst="rect">
            <a:avLst/>
          </a:prstGeom>
          <a:noFill/>
          <a:extLst>
            <a:ext uri="{909E8E84-426E-40DD-AFC4-6F175D3DCCD1}">
              <a14:hiddenFill xmlns:a14="http://schemas.microsoft.com/office/drawing/2010/main">
                <a:solidFill>
                  <a:srgbClr val="FFFFFF"/>
                </a:solidFill>
              </a14:hiddenFill>
            </a:ext>
          </a:extLst>
        </p:spPr>
      </p:pic>
      <p:pic>
        <p:nvPicPr>
          <p:cNvPr id="1039" name="图片 1">
            <a:extLst>
              <a:ext uri="{FF2B5EF4-FFF2-40B4-BE49-F238E27FC236}">
                <a16:creationId xmlns:a16="http://schemas.microsoft.com/office/drawing/2014/main" id="{77A81BF3-4DC0-476A-A713-A2723ECEFC1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40120" y="4672021"/>
            <a:ext cx="11079718" cy="5457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7">
            <a:extLst>
              <a:ext uri="{FF2B5EF4-FFF2-40B4-BE49-F238E27FC236}">
                <a16:creationId xmlns:a16="http://schemas.microsoft.com/office/drawing/2014/main" id="{A011CAEE-F35D-43BD-8CA5-911F85E06911}"/>
              </a:ext>
            </a:extLst>
          </p:cNvPr>
          <p:cNvSpPr>
            <a:spLocks noChangeArrowheads="1"/>
          </p:cNvSpPr>
          <p:nvPr/>
        </p:nvSpPr>
        <p:spPr bwMode="auto">
          <a:xfrm>
            <a:off x="16305038" y="17697244"/>
            <a:ext cx="15544418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sp>
        <p:nvSpPr>
          <p:cNvPr id="57" name="文本框 11">
            <a:extLst>
              <a:ext uri="{FF2B5EF4-FFF2-40B4-BE49-F238E27FC236}">
                <a16:creationId xmlns:a16="http://schemas.microsoft.com/office/drawing/2014/main" id="{977530E4-C124-48DF-8199-D697723FE711}"/>
              </a:ext>
            </a:extLst>
          </p:cNvPr>
          <p:cNvSpPr txBox="1">
            <a:spLocks noChangeArrowheads="1"/>
          </p:cNvSpPr>
          <p:nvPr/>
        </p:nvSpPr>
        <p:spPr bwMode="auto">
          <a:xfrm>
            <a:off x="14706244" y="23992542"/>
            <a:ext cx="12773714" cy="10458623"/>
          </a:xfrm>
          <a:prstGeom prst="rect">
            <a:avLst/>
          </a:prstGeom>
          <a:solidFill>
            <a:schemeClr val="accent3">
              <a:lumMod val="20000"/>
              <a:lumOff val="80000"/>
            </a:schemeClr>
          </a:solidFill>
          <a:ln w="9525">
            <a:noFill/>
            <a:miter lim="800000"/>
            <a:headEnd/>
            <a:tailEnd/>
          </a:ln>
        </p:spPr>
        <p:txBody>
          <a:bodyPr rot="0" vert="horz" wrap="square" lIns="146305" tIns="73153" rIns="146305" bIns="73153" anchor="t" anchorCtr="0">
            <a:noAutofit/>
          </a:bodyPr>
          <a:lstStyle/>
          <a:p>
            <a:pPr indent="121920" algn="just"/>
            <a:r>
              <a:rPr lang="en-US" sz="3200" dirty="0">
                <a:latin typeface="Times New Roman" panose="02020603050405020304" pitchFamily="18" charset="0"/>
                <a:ea typeface="宋体" panose="02010600030101010101" pitchFamily="2" charset="-122"/>
              </a:rPr>
              <a:t>The overall connection diagram system is shown in Fig.4. The RF energy acquisition system consists of receiving antenna and rectifier. Because the receiving antenna is a T-shaped dual polarization antenna, the system designed in this paper uses two identical rectifying circuits to rectify the RF energy of two output ports, and inputs the converted DC energy into the same resistance. By measuring the power intensity received by the voltage response at both ends of the resistance, the transmission power is calculated by </a:t>
            </a:r>
            <a:r>
              <a:rPr lang="en-US" sz="3200" dirty="0" err="1">
                <a:latin typeface="Times New Roman" panose="02020603050405020304" pitchFamily="18" charset="0"/>
                <a:ea typeface="宋体" panose="02010600030101010101" pitchFamily="2" charset="-122"/>
              </a:rPr>
              <a:t>Friis</a:t>
            </a:r>
            <a:r>
              <a:rPr lang="en-US" sz="3200" dirty="0">
                <a:latin typeface="Times New Roman" panose="02020603050405020304" pitchFamily="18" charset="0"/>
                <a:ea typeface="宋体" panose="02010600030101010101" pitchFamily="2" charset="-122"/>
              </a:rPr>
              <a:t>' equation:</a:t>
            </a:r>
          </a:p>
          <a:p>
            <a:pPr indent="121920" algn="just"/>
            <a:endParaRPr lang="en-US" sz="3200" dirty="0">
              <a:latin typeface="Times New Roman" panose="02020603050405020304" pitchFamily="18" charset="0"/>
              <a:ea typeface="宋体" panose="02010600030101010101" pitchFamily="2" charset="-122"/>
            </a:endParaRPr>
          </a:p>
          <a:p>
            <a:pPr indent="121920" algn="just"/>
            <a:endParaRPr lang="en-US" sz="3200" dirty="0">
              <a:latin typeface="Times New Roman" panose="02020603050405020304" pitchFamily="18" charset="0"/>
              <a:ea typeface="宋体" panose="02010600030101010101" pitchFamily="2" charset="-122"/>
            </a:endParaRPr>
          </a:p>
          <a:p>
            <a:pPr indent="121920" algn="just"/>
            <a:r>
              <a:rPr lang="en-US" sz="3200" dirty="0">
                <a:latin typeface="Times New Roman" panose="02020603050405020304" pitchFamily="18" charset="0"/>
                <a:ea typeface="宋体" panose="02010600030101010101" pitchFamily="2" charset="-122"/>
              </a:rPr>
              <a:t>The gain of the horn antenna is 10dBi, the input power is 10dBm, the gain of the proposed microstrip antenna is 5dBi, and the resistance is 2000Ω. The distance between the antenna and the transmitting antenna is 0.3m, The antenna received RF energy is about -4.89dBm. Because the voltage across the resistor is about 0.326V, the overall efficiency of the system is 17%. When one port of the antenna is connected with a 50 ohm matching load and the other port is connected with a rectifier circuit, the antenna is a traditional mono-polarized antenna. At this time, when the antenna is rotated, the voltage on the load resistance changes from 0.06V to 0.32V, which has a wide range. However, the overall efficiency of the proposed dual polarized antenna is stable. </a:t>
            </a:r>
          </a:p>
          <a:p>
            <a:pPr indent="121920" algn="just"/>
            <a:endParaRPr lang="en-US" sz="3200" dirty="0">
              <a:latin typeface="Times New Roman" panose="02020603050405020304" pitchFamily="18" charset="0"/>
              <a:ea typeface="宋体" panose="02010600030101010101" pitchFamily="2" charset="-122"/>
            </a:endParaRPr>
          </a:p>
          <a:p>
            <a:pPr indent="121920" algn="just"/>
            <a:endParaRPr lang="en-US" sz="3200" dirty="0">
              <a:latin typeface="Times New Roman" panose="02020603050405020304" pitchFamily="18" charset="0"/>
              <a:ea typeface="宋体" panose="02010600030101010101" pitchFamily="2" charset="-122"/>
            </a:endParaRPr>
          </a:p>
          <a:p>
            <a:pPr indent="121920" algn="just"/>
            <a:endParaRPr lang="en-US" sz="3200" dirty="0">
              <a:latin typeface="Times New Roman" panose="02020603050405020304" pitchFamily="18" charset="0"/>
              <a:ea typeface="宋体" panose="02010600030101010101" pitchFamily="2" charset="-122"/>
            </a:endParaRPr>
          </a:p>
          <a:p>
            <a:pPr indent="121920" algn="just"/>
            <a:endParaRPr lang="en-US" sz="3200" dirty="0">
              <a:latin typeface="Times New Roman" panose="02020603050405020304" pitchFamily="18" charset="0"/>
              <a:ea typeface="宋体" panose="02010600030101010101" pitchFamily="2" charset="-122"/>
            </a:endParaRPr>
          </a:p>
          <a:p>
            <a:pPr indent="121920" algn="just"/>
            <a:endParaRPr lang="en-US" sz="3200" dirty="0">
              <a:latin typeface="Times New Roman" panose="02020603050405020304" pitchFamily="18" charset="0"/>
              <a:ea typeface="宋体" panose="02010600030101010101" pitchFamily="2" charset="-122"/>
            </a:endParaRPr>
          </a:p>
        </p:txBody>
      </p:sp>
      <p:pic>
        <p:nvPicPr>
          <p:cNvPr id="1044" name="图片 1">
            <a:extLst>
              <a:ext uri="{FF2B5EF4-FFF2-40B4-BE49-F238E27FC236}">
                <a16:creationId xmlns:a16="http://schemas.microsoft.com/office/drawing/2014/main" id="{F41E8D7E-FDC9-4D22-895E-A10AB08429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51986" y="27937023"/>
            <a:ext cx="2229962" cy="895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5" name="Picture 21">
            <a:extLst>
              <a:ext uri="{FF2B5EF4-FFF2-40B4-BE49-F238E27FC236}">
                <a16:creationId xmlns:a16="http://schemas.microsoft.com/office/drawing/2014/main" id="{1E788C5A-387F-4E09-8FFE-AA7570031D9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07364" y="34705775"/>
            <a:ext cx="7606476" cy="569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 name="文本框 2">
            <a:extLst>
              <a:ext uri="{FF2B5EF4-FFF2-40B4-BE49-F238E27FC236}">
                <a16:creationId xmlns:a16="http://schemas.microsoft.com/office/drawing/2014/main" id="{2FAF2179-4C09-4E1A-B5D4-722957A6498D}"/>
              </a:ext>
            </a:extLst>
          </p:cNvPr>
          <p:cNvSpPr txBox="1">
            <a:spLocks noChangeArrowheads="1"/>
          </p:cNvSpPr>
          <p:nvPr/>
        </p:nvSpPr>
        <p:spPr bwMode="auto">
          <a:xfrm>
            <a:off x="14897935" y="40448557"/>
            <a:ext cx="11636578" cy="580092"/>
          </a:xfrm>
          <a:prstGeom prst="rect">
            <a:avLst/>
          </a:prstGeom>
          <a:noFill/>
          <a:ln w="9525">
            <a:noFill/>
            <a:miter lim="800000"/>
            <a:headEnd/>
            <a:tailEnd/>
          </a:ln>
        </p:spPr>
        <p:txBody>
          <a:bodyPr rot="0" vert="horz" wrap="square" lIns="146305" tIns="73153" rIns="146305" bIns="73153" anchor="t" anchorCtr="0">
            <a:noAutofit/>
          </a:bodyPr>
          <a:lstStyle/>
          <a:p>
            <a:pPr algn="ctr"/>
            <a:r>
              <a:rPr lang="en-US" sz="3200" dirty="0">
                <a:latin typeface="Times New Roman" panose="02020603050405020304" pitchFamily="18" charset="0"/>
                <a:ea typeface="宋体" panose="02010600030101010101" pitchFamily="2" charset="-122"/>
              </a:rPr>
              <a:t>Figure 4. The system efficiency test.</a:t>
            </a:r>
            <a:endParaRPr lang="zh-CN" altLang="en-US" sz="3200" dirty="0">
              <a:latin typeface="Times New Roman" panose="02020603050405020304" pitchFamily="18" charset="0"/>
              <a:ea typeface="宋体" panose="02010600030101010101" pitchFamily="2" charset="-122"/>
            </a:endParaRPr>
          </a:p>
        </p:txBody>
      </p:sp>
      <p:sp>
        <p:nvSpPr>
          <p:cNvPr id="2" name="Rectangle 2">
            <a:extLst>
              <a:ext uri="{FF2B5EF4-FFF2-40B4-BE49-F238E27FC236}">
                <a16:creationId xmlns:a16="http://schemas.microsoft.com/office/drawing/2014/main" id="{88BE7170-2F37-4DB0-87BA-65704BA18471}"/>
              </a:ext>
            </a:extLst>
          </p:cNvPr>
          <p:cNvSpPr>
            <a:spLocks noChangeArrowheads="1"/>
          </p:cNvSpPr>
          <p:nvPr/>
        </p:nvSpPr>
        <p:spPr bwMode="auto">
          <a:xfrm>
            <a:off x="16848484" y="17456474"/>
            <a:ext cx="7898235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3" name="对象 2">
            <a:extLst>
              <a:ext uri="{FF2B5EF4-FFF2-40B4-BE49-F238E27FC236}">
                <a16:creationId xmlns:a16="http://schemas.microsoft.com/office/drawing/2014/main" id="{EB54599F-F19C-4E3A-837A-54ECFE689C23}"/>
              </a:ext>
            </a:extLst>
          </p:cNvPr>
          <p:cNvGraphicFramePr>
            <a:graphicFrameLocks noChangeAspect="1"/>
          </p:cNvGraphicFramePr>
          <p:nvPr>
            <p:extLst>
              <p:ext uri="{D42A27DB-BD31-4B8C-83A1-F6EECF244321}">
                <p14:modId xmlns:p14="http://schemas.microsoft.com/office/powerpoint/2010/main" val="510668006"/>
              </p:ext>
            </p:extLst>
          </p:nvPr>
        </p:nvGraphicFramePr>
        <p:xfrm>
          <a:off x="15848913" y="16343735"/>
          <a:ext cx="9946516" cy="7688526"/>
        </p:xfrm>
        <a:graphic>
          <a:graphicData uri="http://schemas.openxmlformats.org/presentationml/2006/ole">
            <mc:AlternateContent xmlns:mc="http://schemas.openxmlformats.org/markup-compatibility/2006">
              <mc:Choice xmlns:v="urn:schemas-microsoft-com:vml" Requires="v">
                <p:oleObj r:id="rId8" imgW="11580132" imgH="8886262" progId="Origin95.Graph">
                  <p:embed/>
                </p:oleObj>
              </mc:Choice>
              <mc:Fallback>
                <p:oleObj r:id="rId8" imgW="11580132" imgH="8886262" progId="Origin95.Graph">
                  <p:embed/>
                  <p:pic>
                    <p:nvPicPr>
                      <p:cNvPr id="0" name="Object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848913" y="16343735"/>
                        <a:ext cx="9946516" cy="7688526"/>
                      </a:xfrm>
                      <a:prstGeom prst="rect">
                        <a:avLst/>
                      </a:prstGeom>
                      <a:noFill/>
                    </p:spPr>
                  </p:pic>
                </p:oleObj>
              </mc:Fallback>
            </mc:AlternateContent>
          </a:graphicData>
        </a:graphic>
      </p:graphicFrame>
    </p:spTree>
    <p:extLst>
      <p:ext uri="{BB962C8B-B14F-4D97-AF65-F5344CB8AC3E}">
        <p14:creationId xmlns:p14="http://schemas.microsoft.com/office/powerpoint/2010/main" val="3386392023"/>
      </p:ext>
    </p:extLst>
  </p:cSld>
  <p:clrMapOvr>
    <a:masterClrMapping/>
  </p:clrMapOvr>
  <mc:AlternateContent xmlns:mc="http://schemas.openxmlformats.org/markup-compatibility/2006" xmlns:p14="http://schemas.microsoft.com/office/powerpoint/2010/main">
    <mc:Choice Requires="p14">
      <p:transition p14:dur="10" advClick="0" advTm="1200"/>
    </mc:Choice>
    <mc:Fallback xmlns="">
      <p:transition advClick="0" advTm="12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www.99ppt.com"/>
</p:tagLst>
</file>

<file path=ppt/theme/theme1.xml><?xml version="1.0" encoding="utf-8"?>
<a:theme xmlns:a="http://schemas.openxmlformats.org/drawingml/2006/main" name="www.99ppt.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1278</TotalTime>
  <Words>1044</Words>
  <Application>Microsoft Office PowerPoint</Application>
  <PresentationFormat>自定义</PresentationFormat>
  <Paragraphs>27</Paragraphs>
  <Slides>1</Slides>
  <Notes>1</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6" baseType="lpstr">
      <vt:lpstr>Arial</vt:lpstr>
      <vt:lpstr>Calibri</vt:lpstr>
      <vt:lpstr>Times New Roman</vt:lpstr>
      <vt:lpstr>www.99ppt.com</vt:lpstr>
      <vt:lpstr>Origin95.Graph</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www.99ppt.com</dc:title>
  <dc:creator>www.99ppt.com</dc:creator>
  <cp:lastModifiedBy>474416907@qq.com</cp:lastModifiedBy>
  <cp:revision>48</cp:revision>
  <dcterms:created xsi:type="dcterms:W3CDTF">2014-12-14T07:35:59Z</dcterms:created>
  <dcterms:modified xsi:type="dcterms:W3CDTF">2021-08-13T17:50:30Z</dcterms:modified>
</cp:coreProperties>
</file>