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30279975" cy="42808525"/>
  <p:notesSz cx="6858000" cy="9144000"/>
  <p:defaultTextStyle>
    <a:defPPr>
      <a:defRPr lang="zh-CN"/>
    </a:defPPr>
    <a:lvl1pPr marL="0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1pPr>
    <a:lvl2pPr marL="2088215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2pPr>
    <a:lvl3pPr marL="4176431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3pPr>
    <a:lvl4pPr marL="6264646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4pPr>
    <a:lvl5pPr marL="8352861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5pPr>
    <a:lvl6pPr marL="10441076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6pPr>
    <a:lvl7pPr marL="12529292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7pPr>
    <a:lvl8pPr marL="14617507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8pPr>
    <a:lvl9pPr marL="16705722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6283" autoAdjust="0"/>
  </p:normalViewPr>
  <p:slideViewPr>
    <p:cSldViewPr>
      <p:cViewPr>
        <p:scale>
          <a:sx n="25" d="100"/>
          <a:sy n="25" d="100"/>
        </p:scale>
        <p:origin x="-1344" y="3030"/>
      </p:cViewPr>
      <p:guideLst>
        <p:guide orient="horz" pos="13483"/>
        <p:guide pos="953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F3B5F7-8EAF-4F56-BE00-B14786D5BBA2}" type="datetimeFigureOut">
              <a:rPr lang="zh-CN" altLang="en-US" smtClean="0"/>
              <a:pPr/>
              <a:t>2021/8/15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DCFD54-71F0-4D34-A904-2CF8CD31D53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16774122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DCFD54-71F0-4D34-A904-2CF8CD31D53E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31983989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2270998" y="13298392"/>
            <a:ext cx="25737979" cy="9176087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4541996" y="24258164"/>
            <a:ext cx="21195983" cy="1093995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0882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1764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2646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3528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4410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5292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46175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67057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2021/8/15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2021/8/15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21952982" y="1714329"/>
            <a:ext cx="6812994" cy="3652597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1513999" y="1714329"/>
            <a:ext cx="19934317" cy="3652597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2021/8/15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2021/8/15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91909" y="27508444"/>
            <a:ext cx="25737979" cy="8502249"/>
          </a:xfrm>
        </p:spPr>
        <p:txBody>
          <a:bodyPr anchor="t"/>
          <a:lstStyle>
            <a:lvl1pPr algn="l">
              <a:defRPr sz="183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2391909" y="18144082"/>
            <a:ext cx="25737979" cy="9364362"/>
          </a:xfrm>
        </p:spPr>
        <p:txBody>
          <a:bodyPr anchor="b"/>
          <a:lstStyle>
            <a:lvl1pPr marL="0" indent="0">
              <a:buNone/>
              <a:defRPr sz="9100">
                <a:solidFill>
                  <a:schemeClr val="tx1">
                    <a:tint val="75000"/>
                  </a:schemeClr>
                </a:solidFill>
              </a:defRPr>
            </a:lvl1pPr>
            <a:lvl2pPr marL="2088215" indent="0">
              <a:buNone/>
              <a:defRPr sz="8200">
                <a:solidFill>
                  <a:schemeClr val="tx1">
                    <a:tint val="75000"/>
                  </a:schemeClr>
                </a:solidFill>
              </a:defRPr>
            </a:lvl2pPr>
            <a:lvl3pPr marL="4176431" indent="0">
              <a:buNone/>
              <a:defRPr sz="7300">
                <a:solidFill>
                  <a:schemeClr val="tx1">
                    <a:tint val="75000"/>
                  </a:schemeClr>
                </a:solidFill>
              </a:defRPr>
            </a:lvl3pPr>
            <a:lvl4pPr marL="6264646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4pPr>
            <a:lvl5pPr marL="8352861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5pPr>
            <a:lvl6pPr marL="10441076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6pPr>
            <a:lvl7pPr marL="12529292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7pPr>
            <a:lvl8pPr marL="14617507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8pPr>
            <a:lvl9pPr marL="16705722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2021/8/15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1513999" y="9988659"/>
            <a:ext cx="13373656" cy="28251648"/>
          </a:xfrm>
        </p:spPr>
        <p:txBody>
          <a:bodyPr/>
          <a:lstStyle>
            <a:lvl1pPr>
              <a:defRPr sz="12800"/>
            </a:lvl1pPr>
            <a:lvl2pPr>
              <a:defRPr sz="11000"/>
            </a:lvl2pPr>
            <a:lvl3pPr>
              <a:defRPr sz="91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5392320" y="9988659"/>
            <a:ext cx="13373656" cy="28251648"/>
          </a:xfrm>
        </p:spPr>
        <p:txBody>
          <a:bodyPr/>
          <a:lstStyle>
            <a:lvl1pPr>
              <a:defRPr sz="12800"/>
            </a:lvl1pPr>
            <a:lvl2pPr>
              <a:defRPr sz="11000"/>
            </a:lvl2pPr>
            <a:lvl3pPr>
              <a:defRPr sz="91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2021/8/15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513999" y="9582375"/>
            <a:ext cx="13378914" cy="3993477"/>
          </a:xfrm>
        </p:spPr>
        <p:txBody>
          <a:bodyPr anchor="b"/>
          <a:lstStyle>
            <a:lvl1pPr marL="0" indent="0">
              <a:buNone/>
              <a:defRPr sz="11000" b="1"/>
            </a:lvl1pPr>
            <a:lvl2pPr marL="2088215" indent="0">
              <a:buNone/>
              <a:defRPr sz="9100" b="1"/>
            </a:lvl2pPr>
            <a:lvl3pPr marL="4176431" indent="0">
              <a:buNone/>
              <a:defRPr sz="8200" b="1"/>
            </a:lvl3pPr>
            <a:lvl4pPr marL="6264646" indent="0">
              <a:buNone/>
              <a:defRPr sz="7300" b="1"/>
            </a:lvl4pPr>
            <a:lvl5pPr marL="8352861" indent="0">
              <a:buNone/>
              <a:defRPr sz="7300" b="1"/>
            </a:lvl5pPr>
            <a:lvl6pPr marL="10441076" indent="0">
              <a:buNone/>
              <a:defRPr sz="7300" b="1"/>
            </a:lvl6pPr>
            <a:lvl7pPr marL="12529292" indent="0">
              <a:buNone/>
              <a:defRPr sz="7300" b="1"/>
            </a:lvl7pPr>
            <a:lvl8pPr marL="14617507" indent="0">
              <a:buNone/>
              <a:defRPr sz="7300" b="1"/>
            </a:lvl8pPr>
            <a:lvl9pPr marL="16705722" indent="0">
              <a:buNone/>
              <a:defRPr sz="73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513999" y="13575852"/>
            <a:ext cx="13378914" cy="24664452"/>
          </a:xfrm>
        </p:spPr>
        <p:txBody>
          <a:bodyPr/>
          <a:lstStyle>
            <a:lvl1pPr>
              <a:defRPr sz="11000"/>
            </a:lvl1pPr>
            <a:lvl2pPr>
              <a:defRPr sz="9100"/>
            </a:lvl2pPr>
            <a:lvl3pPr>
              <a:defRPr sz="82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15381808" y="9582375"/>
            <a:ext cx="13384170" cy="3993477"/>
          </a:xfrm>
        </p:spPr>
        <p:txBody>
          <a:bodyPr anchor="b"/>
          <a:lstStyle>
            <a:lvl1pPr marL="0" indent="0">
              <a:buNone/>
              <a:defRPr sz="11000" b="1"/>
            </a:lvl1pPr>
            <a:lvl2pPr marL="2088215" indent="0">
              <a:buNone/>
              <a:defRPr sz="9100" b="1"/>
            </a:lvl2pPr>
            <a:lvl3pPr marL="4176431" indent="0">
              <a:buNone/>
              <a:defRPr sz="8200" b="1"/>
            </a:lvl3pPr>
            <a:lvl4pPr marL="6264646" indent="0">
              <a:buNone/>
              <a:defRPr sz="7300" b="1"/>
            </a:lvl4pPr>
            <a:lvl5pPr marL="8352861" indent="0">
              <a:buNone/>
              <a:defRPr sz="7300" b="1"/>
            </a:lvl5pPr>
            <a:lvl6pPr marL="10441076" indent="0">
              <a:buNone/>
              <a:defRPr sz="7300" b="1"/>
            </a:lvl6pPr>
            <a:lvl7pPr marL="12529292" indent="0">
              <a:buNone/>
              <a:defRPr sz="7300" b="1"/>
            </a:lvl7pPr>
            <a:lvl8pPr marL="14617507" indent="0">
              <a:buNone/>
              <a:defRPr sz="7300" b="1"/>
            </a:lvl8pPr>
            <a:lvl9pPr marL="16705722" indent="0">
              <a:buNone/>
              <a:defRPr sz="73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15381808" y="13575852"/>
            <a:ext cx="13384170" cy="24664452"/>
          </a:xfrm>
        </p:spPr>
        <p:txBody>
          <a:bodyPr/>
          <a:lstStyle>
            <a:lvl1pPr>
              <a:defRPr sz="11000"/>
            </a:lvl1pPr>
            <a:lvl2pPr>
              <a:defRPr sz="9100"/>
            </a:lvl2pPr>
            <a:lvl3pPr>
              <a:defRPr sz="82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2021/8/15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2021/8/15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2021/8/15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514000" y="1704413"/>
            <a:ext cx="9961903" cy="7253667"/>
          </a:xfrm>
        </p:spPr>
        <p:txBody>
          <a:bodyPr anchor="b"/>
          <a:lstStyle>
            <a:lvl1pPr algn="l">
              <a:defRPr sz="91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1838629" y="1704417"/>
            <a:ext cx="16927347" cy="36535890"/>
          </a:xfrm>
        </p:spPr>
        <p:txBody>
          <a:bodyPr/>
          <a:lstStyle>
            <a:lvl1pPr>
              <a:defRPr sz="14600"/>
            </a:lvl1pPr>
            <a:lvl2pPr>
              <a:defRPr sz="12800"/>
            </a:lvl2pPr>
            <a:lvl3pPr>
              <a:defRPr sz="11000"/>
            </a:lvl3pPr>
            <a:lvl4pPr>
              <a:defRPr sz="9100"/>
            </a:lvl4pPr>
            <a:lvl5pPr>
              <a:defRPr sz="9100"/>
            </a:lvl5pPr>
            <a:lvl6pPr>
              <a:defRPr sz="9100"/>
            </a:lvl6pPr>
            <a:lvl7pPr>
              <a:defRPr sz="9100"/>
            </a:lvl7pPr>
            <a:lvl8pPr>
              <a:defRPr sz="9100"/>
            </a:lvl8pPr>
            <a:lvl9pPr>
              <a:defRPr sz="91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514000" y="8958084"/>
            <a:ext cx="9961903" cy="29282223"/>
          </a:xfrm>
        </p:spPr>
        <p:txBody>
          <a:bodyPr/>
          <a:lstStyle>
            <a:lvl1pPr marL="0" indent="0">
              <a:buNone/>
              <a:defRPr sz="6400"/>
            </a:lvl1pPr>
            <a:lvl2pPr marL="2088215" indent="0">
              <a:buNone/>
              <a:defRPr sz="5500"/>
            </a:lvl2pPr>
            <a:lvl3pPr marL="4176431" indent="0">
              <a:buNone/>
              <a:defRPr sz="4600"/>
            </a:lvl3pPr>
            <a:lvl4pPr marL="6264646" indent="0">
              <a:buNone/>
              <a:defRPr sz="4100"/>
            </a:lvl4pPr>
            <a:lvl5pPr marL="8352861" indent="0">
              <a:buNone/>
              <a:defRPr sz="4100"/>
            </a:lvl5pPr>
            <a:lvl6pPr marL="10441076" indent="0">
              <a:buNone/>
              <a:defRPr sz="4100"/>
            </a:lvl6pPr>
            <a:lvl7pPr marL="12529292" indent="0">
              <a:buNone/>
              <a:defRPr sz="4100"/>
            </a:lvl7pPr>
            <a:lvl8pPr marL="14617507" indent="0">
              <a:buNone/>
              <a:defRPr sz="4100"/>
            </a:lvl8pPr>
            <a:lvl9pPr marL="16705722" indent="0">
              <a:buNone/>
              <a:defRPr sz="41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2021/8/15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935087" y="29965968"/>
            <a:ext cx="18167985" cy="3537652"/>
          </a:xfrm>
        </p:spPr>
        <p:txBody>
          <a:bodyPr anchor="b"/>
          <a:lstStyle>
            <a:lvl1pPr algn="l">
              <a:defRPr sz="91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935087" y="3825021"/>
            <a:ext cx="18167985" cy="25685115"/>
          </a:xfrm>
        </p:spPr>
        <p:txBody>
          <a:bodyPr/>
          <a:lstStyle>
            <a:lvl1pPr marL="0" indent="0">
              <a:buNone/>
              <a:defRPr sz="14600"/>
            </a:lvl1pPr>
            <a:lvl2pPr marL="2088215" indent="0">
              <a:buNone/>
              <a:defRPr sz="12800"/>
            </a:lvl2pPr>
            <a:lvl3pPr marL="4176431" indent="0">
              <a:buNone/>
              <a:defRPr sz="11000"/>
            </a:lvl3pPr>
            <a:lvl4pPr marL="6264646" indent="0">
              <a:buNone/>
              <a:defRPr sz="9100"/>
            </a:lvl4pPr>
            <a:lvl5pPr marL="8352861" indent="0">
              <a:buNone/>
              <a:defRPr sz="9100"/>
            </a:lvl5pPr>
            <a:lvl6pPr marL="10441076" indent="0">
              <a:buNone/>
              <a:defRPr sz="9100"/>
            </a:lvl6pPr>
            <a:lvl7pPr marL="12529292" indent="0">
              <a:buNone/>
              <a:defRPr sz="9100"/>
            </a:lvl7pPr>
            <a:lvl8pPr marL="14617507" indent="0">
              <a:buNone/>
              <a:defRPr sz="9100"/>
            </a:lvl8pPr>
            <a:lvl9pPr marL="16705722" indent="0">
              <a:buNone/>
              <a:defRPr sz="91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5935087" y="33503620"/>
            <a:ext cx="18167985" cy="5024053"/>
          </a:xfrm>
        </p:spPr>
        <p:txBody>
          <a:bodyPr/>
          <a:lstStyle>
            <a:lvl1pPr marL="0" indent="0">
              <a:buNone/>
              <a:defRPr sz="6400"/>
            </a:lvl1pPr>
            <a:lvl2pPr marL="2088215" indent="0">
              <a:buNone/>
              <a:defRPr sz="5500"/>
            </a:lvl2pPr>
            <a:lvl3pPr marL="4176431" indent="0">
              <a:buNone/>
              <a:defRPr sz="4600"/>
            </a:lvl3pPr>
            <a:lvl4pPr marL="6264646" indent="0">
              <a:buNone/>
              <a:defRPr sz="4100"/>
            </a:lvl4pPr>
            <a:lvl5pPr marL="8352861" indent="0">
              <a:buNone/>
              <a:defRPr sz="4100"/>
            </a:lvl5pPr>
            <a:lvl6pPr marL="10441076" indent="0">
              <a:buNone/>
              <a:defRPr sz="4100"/>
            </a:lvl6pPr>
            <a:lvl7pPr marL="12529292" indent="0">
              <a:buNone/>
              <a:defRPr sz="4100"/>
            </a:lvl7pPr>
            <a:lvl8pPr marL="14617507" indent="0">
              <a:buNone/>
              <a:defRPr sz="4100"/>
            </a:lvl8pPr>
            <a:lvl9pPr marL="16705722" indent="0">
              <a:buNone/>
              <a:defRPr sz="41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2021/8/15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1513999" y="1714326"/>
            <a:ext cx="27251978" cy="7134754"/>
          </a:xfrm>
          <a:prstGeom prst="rect">
            <a:avLst/>
          </a:prstGeom>
        </p:spPr>
        <p:txBody>
          <a:bodyPr vert="horz" lIns="417643" tIns="208822" rIns="417643" bIns="208822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513999" y="9988659"/>
            <a:ext cx="27251978" cy="28251648"/>
          </a:xfrm>
          <a:prstGeom prst="rect">
            <a:avLst/>
          </a:prstGeom>
        </p:spPr>
        <p:txBody>
          <a:bodyPr vert="horz" lIns="417643" tIns="208822" rIns="417643" bIns="208822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1513999" y="39677164"/>
            <a:ext cx="7065328" cy="2279158"/>
          </a:xfrm>
          <a:prstGeom prst="rect">
            <a:avLst/>
          </a:prstGeom>
        </p:spPr>
        <p:txBody>
          <a:bodyPr vert="horz" lIns="417643" tIns="208822" rIns="417643" bIns="208822" rtlCol="0" anchor="ctr"/>
          <a:lstStyle>
            <a:lvl1pPr algn="l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2021/8/15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10345658" y="39677164"/>
            <a:ext cx="9588659" cy="2279158"/>
          </a:xfrm>
          <a:prstGeom prst="rect">
            <a:avLst/>
          </a:prstGeom>
        </p:spPr>
        <p:txBody>
          <a:bodyPr vert="horz" lIns="417643" tIns="208822" rIns="417643" bIns="208822" rtlCol="0" anchor="ctr"/>
          <a:lstStyle>
            <a:lvl1pPr algn="ctr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21700649" y="39677164"/>
            <a:ext cx="7065328" cy="2279158"/>
          </a:xfrm>
          <a:prstGeom prst="rect">
            <a:avLst/>
          </a:prstGeom>
        </p:spPr>
        <p:txBody>
          <a:bodyPr vert="horz" lIns="417643" tIns="208822" rIns="417643" bIns="208822" rtlCol="0" anchor="ctr"/>
          <a:lstStyle>
            <a:lvl1pPr algn="r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176431" rtl="0" eaLnBrk="1" latinLnBrk="0" hangingPunct="1">
        <a:spcBef>
          <a:spcPct val="0"/>
        </a:spcBef>
        <a:buNone/>
        <a:defRPr sz="20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66161" indent="-1566161" algn="l" defTabSz="4176431" rtl="0" eaLnBrk="1" latinLnBrk="0" hangingPunct="1">
        <a:spcBef>
          <a:spcPct val="20000"/>
        </a:spcBef>
        <a:buFont typeface="Arial" pitchFamily="34" charset="0"/>
        <a:buChar char="•"/>
        <a:defRPr sz="14600" kern="1200">
          <a:solidFill>
            <a:schemeClr val="tx1"/>
          </a:solidFill>
          <a:latin typeface="+mn-lt"/>
          <a:ea typeface="+mn-ea"/>
          <a:cs typeface="+mn-cs"/>
        </a:defRPr>
      </a:lvl1pPr>
      <a:lvl2pPr marL="3393350" indent="-1305135" algn="l" defTabSz="4176431" rtl="0" eaLnBrk="1" latinLnBrk="0" hangingPunct="1">
        <a:spcBef>
          <a:spcPct val="20000"/>
        </a:spcBef>
        <a:buFont typeface="Arial" pitchFamily="34" charset="0"/>
        <a:buChar char="–"/>
        <a:defRPr sz="12800" kern="1200">
          <a:solidFill>
            <a:schemeClr val="tx1"/>
          </a:solidFill>
          <a:latin typeface="+mn-lt"/>
          <a:ea typeface="+mn-ea"/>
          <a:cs typeface="+mn-cs"/>
        </a:defRPr>
      </a:lvl2pPr>
      <a:lvl3pPr marL="5220538" indent="-1044108" algn="l" defTabSz="4176431" rtl="0" eaLnBrk="1" latinLnBrk="0" hangingPunct="1">
        <a:spcBef>
          <a:spcPct val="20000"/>
        </a:spcBef>
        <a:buFont typeface="Arial" pitchFamily="34" charset="0"/>
        <a:buChar char="•"/>
        <a:defRPr sz="11000" kern="1200">
          <a:solidFill>
            <a:schemeClr val="tx1"/>
          </a:solidFill>
          <a:latin typeface="+mn-lt"/>
          <a:ea typeface="+mn-ea"/>
          <a:cs typeface="+mn-cs"/>
        </a:defRPr>
      </a:lvl3pPr>
      <a:lvl4pPr marL="7308753" indent="-1044108" algn="l" defTabSz="4176431" rtl="0" eaLnBrk="1" latinLnBrk="0" hangingPunct="1">
        <a:spcBef>
          <a:spcPct val="20000"/>
        </a:spcBef>
        <a:buFont typeface="Arial" pitchFamily="34" charset="0"/>
        <a:buChar char="–"/>
        <a:defRPr sz="9100" kern="1200">
          <a:solidFill>
            <a:schemeClr val="tx1"/>
          </a:solidFill>
          <a:latin typeface="+mn-lt"/>
          <a:ea typeface="+mn-ea"/>
          <a:cs typeface="+mn-cs"/>
        </a:defRPr>
      </a:lvl4pPr>
      <a:lvl5pPr marL="9396969" indent="-1044108" algn="l" defTabSz="4176431" rtl="0" eaLnBrk="1" latinLnBrk="0" hangingPunct="1">
        <a:spcBef>
          <a:spcPct val="20000"/>
        </a:spcBef>
        <a:buFont typeface="Arial" pitchFamily="34" charset="0"/>
        <a:buChar char="»"/>
        <a:defRPr sz="9100" kern="1200">
          <a:solidFill>
            <a:schemeClr val="tx1"/>
          </a:solidFill>
          <a:latin typeface="+mn-lt"/>
          <a:ea typeface="+mn-ea"/>
          <a:cs typeface="+mn-cs"/>
        </a:defRPr>
      </a:lvl5pPr>
      <a:lvl6pPr marL="11485184" indent="-1044108" algn="l" defTabSz="4176431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6pPr>
      <a:lvl7pPr marL="13573399" indent="-1044108" algn="l" defTabSz="4176431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7pPr>
      <a:lvl8pPr marL="15661615" indent="-1044108" algn="l" defTabSz="4176431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8pPr>
      <a:lvl9pPr marL="17749830" indent="-1044108" algn="l" defTabSz="4176431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1pPr>
      <a:lvl2pPr marL="2088215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2pPr>
      <a:lvl3pPr marL="4176431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3pPr>
      <a:lvl4pPr marL="6264646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4pPr>
      <a:lvl5pPr marL="8352861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5pPr>
      <a:lvl6pPr marL="10441076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6pPr>
      <a:lvl7pPr marL="12529292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7pPr>
      <a:lvl8pPr marL="14617507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8pPr>
      <a:lvl9pPr marL="16705722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 txBox="1">
            <a:spLocks/>
          </p:cNvSpPr>
          <p:nvPr/>
        </p:nvSpPr>
        <p:spPr>
          <a:xfrm>
            <a:off x="285752" y="687242"/>
            <a:ext cx="29784777" cy="5500726"/>
          </a:xfrm>
          <a:prstGeom prst="rect">
            <a:avLst/>
          </a:prstGeom>
        </p:spPr>
        <p:txBody>
          <a:bodyPr vert="horz" lIns="417643" tIns="208822" rIns="417643" bIns="208822" rtlCol="0" anchor="ctr">
            <a:normAutofit fontScale="40000" lnSpcReduction="20000"/>
          </a:bodyPr>
          <a:lstStyle>
            <a:lvl1pPr algn="ctr" defTabSz="4176431" rtl="0" eaLnBrk="1" latinLnBrk="0" hangingPunct="1">
              <a:spcBef>
                <a:spcPct val="0"/>
              </a:spcBef>
              <a:buNone/>
              <a:defRPr sz="201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An </a:t>
            </a:r>
            <a:r>
              <a:rPr lang="en-US" dirty="0" smtClean="0"/>
              <a:t>Overview on Mission-Driven Networking Technologies in Data Link</a:t>
            </a:r>
            <a:endParaRPr lang="en-US" altLang="zh-CN" dirty="0" smtClean="0"/>
          </a:p>
          <a:p>
            <a:r>
              <a:rPr lang="en-US" altLang="zh-CN" sz="13500" dirty="0" smtClean="0"/>
              <a:t>Yuan Yongqiong</a:t>
            </a:r>
            <a:r>
              <a:rPr lang="en-US" altLang="zh-CN" sz="13500" baseline="30000" dirty="0" smtClean="0"/>
              <a:t>1,2 </a:t>
            </a:r>
            <a:r>
              <a:rPr lang="en-US" altLang="zh-CN" sz="13500" dirty="0"/>
              <a:t>*, </a:t>
            </a:r>
            <a:r>
              <a:rPr lang="en-US" altLang="zh-CN" sz="13500" dirty="0" err="1" smtClean="0"/>
              <a:t>Hu</a:t>
            </a:r>
            <a:r>
              <a:rPr lang="en-US" altLang="zh-CN" sz="13500" dirty="0" smtClean="0"/>
              <a:t> Junfeng</a:t>
            </a:r>
            <a:r>
              <a:rPr lang="en-US" altLang="zh-CN" sz="13500" baseline="30000" dirty="0" smtClean="0"/>
              <a:t>1,2</a:t>
            </a:r>
            <a:r>
              <a:rPr lang="en-US" altLang="zh-CN" sz="13500" dirty="0" smtClean="0"/>
              <a:t> </a:t>
            </a:r>
            <a:r>
              <a:rPr lang="en-US" altLang="zh-CN" sz="13500" dirty="0"/>
              <a:t>,</a:t>
            </a:r>
            <a:r>
              <a:rPr lang="en-US" altLang="zh-CN" sz="18000" dirty="0" smtClean="0"/>
              <a:t> </a:t>
            </a:r>
            <a:r>
              <a:rPr lang="en-US" altLang="zh-CN" sz="13500" dirty="0" smtClean="0"/>
              <a:t>Zhang liang</a:t>
            </a:r>
            <a:r>
              <a:rPr lang="en-US" altLang="zh-CN" sz="13500" baseline="30000" dirty="0" smtClean="0"/>
              <a:t>1,2</a:t>
            </a:r>
            <a:r>
              <a:rPr lang="en-US" altLang="zh-CN" sz="18000" baseline="30000" dirty="0" smtClean="0"/>
              <a:t> </a:t>
            </a:r>
            <a:r>
              <a:rPr lang="zh-CN" altLang="en-US" sz="18000" dirty="0" smtClean="0"/>
              <a:t> </a:t>
            </a:r>
            <a:endParaRPr lang="en-US" altLang="zh-CN" sz="18000" dirty="0"/>
          </a:p>
          <a:p>
            <a:r>
              <a:rPr lang="en-US" altLang="zh-CN" sz="13500" baseline="30000" dirty="0" smtClean="0"/>
              <a:t>1</a:t>
            </a:r>
            <a:r>
              <a:rPr lang="en-US" altLang="zh-CN" sz="13500" dirty="0" smtClean="0"/>
              <a:t>Key </a:t>
            </a:r>
            <a:r>
              <a:rPr lang="en-US" altLang="zh-CN" sz="13500" dirty="0"/>
              <a:t>Laboratory of Technology on Data link</a:t>
            </a:r>
          </a:p>
          <a:p>
            <a:r>
              <a:rPr lang="en-US" altLang="zh-CN" sz="13500" baseline="30000" dirty="0" smtClean="0"/>
              <a:t>2</a:t>
            </a:r>
            <a:r>
              <a:rPr lang="en-US" altLang="zh-CN" sz="13500" dirty="0" smtClean="0"/>
              <a:t>China </a:t>
            </a:r>
            <a:r>
              <a:rPr lang="en-US" altLang="zh-CN" sz="13500" dirty="0"/>
              <a:t>Electronics Technology Group Corporation (CETC), 20th </a:t>
            </a:r>
            <a:r>
              <a:rPr lang="en-US" altLang="zh-CN" sz="13500" dirty="0" smtClean="0"/>
              <a:t>Institute, Xi’an</a:t>
            </a:r>
            <a:r>
              <a:rPr lang="en-US" altLang="zh-CN" sz="13500" dirty="0"/>
              <a:t>, China </a:t>
            </a:r>
          </a:p>
          <a:p>
            <a:r>
              <a:rPr lang="en-US" altLang="zh-CN" sz="13500" dirty="0"/>
              <a:t>*</a:t>
            </a:r>
            <a:r>
              <a:rPr lang="en-US" altLang="zh-CN" sz="13500" dirty="0" smtClean="0"/>
              <a:t>E-mail: </a:t>
            </a:r>
            <a:r>
              <a:rPr lang="en-US" altLang="zh-CN" sz="13500" dirty="0" smtClean="0"/>
              <a:t>joannayuan2015@163.com</a:t>
            </a:r>
            <a:endParaRPr lang="zh-CN" altLang="en-US" sz="135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844843" y="521942"/>
            <a:ext cx="6997737" cy="6480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圆角矩形 17"/>
          <p:cNvSpPr/>
          <p:nvPr/>
        </p:nvSpPr>
        <p:spPr>
          <a:xfrm>
            <a:off x="638073" y="5641920"/>
            <a:ext cx="29075266" cy="5332394"/>
          </a:xfrm>
          <a:prstGeom prst="roundRect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551730" y="144016"/>
            <a:ext cx="1861065" cy="1386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6" name="Rectangle 7"/>
          <p:cNvSpPr>
            <a:spLocks noChangeArrowheads="1"/>
          </p:cNvSpPr>
          <p:nvPr/>
        </p:nvSpPr>
        <p:spPr bwMode="auto">
          <a:xfrm>
            <a:off x="0" y="0"/>
            <a:ext cx="30279975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2" name="Rectangle 15"/>
          <p:cNvSpPr>
            <a:spLocks noChangeArrowheads="1"/>
          </p:cNvSpPr>
          <p:nvPr/>
        </p:nvSpPr>
        <p:spPr bwMode="auto">
          <a:xfrm>
            <a:off x="0" y="0"/>
            <a:ext cx="30279975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5" name="Rectangle 17"/>
          <p:cNvSpPr>
            <a:spLocks noChangeArrowheads="1"/>
          </p:cNvSpPr>
          <p:nvPr/>
        </p:nvSpPr>
        <p:spPr bwMode="auto">
          <a:xfrm>
            <a:off x="0" y="0"/>
            <a:ext cx="30279975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60" name="圆角矩形 59"/>
          <p:cNvSpPr/>
          <p:nvPr/>
        </p:nvSpPr>
        <p:spPr>
          <a:xfrm>
            <a:off x="566635" y="22715602"/>
            <a:ext cx="29139221" cy="14476458"/>
          </a:xfrm>
          <a:prstGeom prst="roundRect">
            <a:avLst>
              <a:gd name="adj" fmla="val 4878"/>
            </a:avLst>
          </a:prstGeom>
          <a:noFill/>
          <a:ln w="762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n>
                <a:solidFill>
                  <a:srgbClr val="FFC000"/>
                </a:solidFill>
              </a:ln>
            </a:endParaRPr>
          </a:p>
        </p:txBody>
      </p:sp>
      <p:sp>
        <p:nvSpPr>
          <p:cNvPr id="43" name="矩形 42"/>
          <p:cNvSpPr/>
          <p:nvPr/>
        </p:nvSpPr>
        <p:spPr>
          <a:xfrm>
            <a:off x="12711095" y="5616464"/>
            <a:ext cx="4591513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 i="1" dirty="0" smtClean="0"/>
              <a:t>RELEVANT WORK</a:t>
            </a:r>
            <a:endParaRPr lang="zh-CN" altLang="en-US" sz="4800" b="1" i="1" dirty="0"/>
          </a:p>
        </p:txBody>
      </p:sp>
      <p:sp>
        <p:nvSpPr>
          <p:cNvPr id="45" name="矩形 44"/>
          <p:cNvSpPr/>
          <p:nvPr/>
        </p:nvSpPr>
        <p:spPr>
          <a:xfrm>
            <a:off x="1209577" y="23001354"/>
            <a:ext cx="2907039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b="1" i="1" dirty="0" smtClean="0"/>
              <a:t>COMPARISON AND INTEGRATION DEVELOPMENT ANALYSIS OF MISSION DRIVEN NETWORKING TECHNOLOGIES</a:t>
            </a:r>
            <a:endParaRPr lang="zh-CN" altLang="en-US" sz="4800" b="1" i="1" dirty="0"/>
          </a:p>
        </p:txBody>
      </p:sp>
      <p:graphicFrame>
        <p:nvGraphicFramePr>
          <p:cNvPr id="53" name="表格 52"/>
          <p:cNvGraphicFramePr>
            <a:graphicFrameLocks noGrp="1"/>
          </p:cNvGraphicFramePr>
          <p:nvPr/>
        </p:nvGraphicFramePr>
        <p:xfrm>
          <a:off x="1209577" y="23930048"/>
          <a:ext cx="28003695" cy="12911250"/>
        </p:xfrm>
        <a:graphic>
          <a:graphicData uri="http://schemas.openxmlformats.org/drawingml/2006/table">
            <a:tbl>
              <a:tblPr/>
              <a:tblGrid>
                <a:gridCol w="5204170"/>
                <a:gridCol w="13921077"/>
                <a:gridCol w="8878448"/>
              </a:tblGrid>
              <a:tr h="617552">
                <a:tc>
                  <a:txBody>
                    <a:bodyPr/>
                    <a:lstStyle/>
                    <a:p>
                      <a:pPr indent="182880" algn="ctr">
                        <a:lnSpc>
                          <a:spcPct val="95000"/>
                        </a:lnSpc>
                        <a:spcAft>
                          <a:spcPts val="0"/>
                        </a:spcAft>
                        <a:tabLst>
                          <a:tab pos="182880" algn="l"/>
                        </a:tabLst>
                      </a:pPr>
                      <a:endParaRPr lang="en-US" sz="44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2880" algn="ctr">
                        <a:lnSpc>
                          <a:spcPct val="95000"/>
                        </a:lnSpc>
                        <a:spcAft>
                          <a:spcPts val="0"/>
                        </a:spcAft>
                        <a:tabLst>
                          <a:tab pos="182880" algn="l"/>
                        </a:tabLst>
                      </a:pPr>
                      <a:r>
                        <a:rPr lang="en-US" sz="4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Advantages.</a:t>
                      </a:r>
                      <a:endParaRPr lang="zh-CN" sz="44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2880" algn="ctr">
                        <a:lnSpc>
                          <a:spcPct val="95000"/>
                        </a:lnSpc>
                        <a:spcAft>
                          <a:spcPts val="0"/>
                        </a:spcAft>
                        <a:tabLst>
                          <a:tab pos="182880" algn="l"/>
                        </a:tabLst>
                      </a:pPr>
                      <a:r>
                        <a:rPr lang="en-US" sz="4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Limitations.</a:t>
                      </a:r>
                      <a:endParaRPr lang="zh-CN" sz="44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66866">
                <a:tc>
                  <a:txBody>
                    <a:bodyPr/>
                    <a:lstStyle/>
                    <a:p>
                      <a:pPr indent="182880" algn="just">
                        <a:lnSpc>
                          <a:spcPct val="95000"/>
                        </a:lnSpc>
                        <a:spcAft>
                          <a:spcPts val="0"/>
                        </a:spcAft>
                        <a:tabLst>
                          <a:tab pos="182880" algn="l"/>
                        </a:tabLst>
                      </a:pPr>
                      <a:r>
                        <a:rPr lang="en-US" sz="4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NPG-based networking</a:t>
                      </a:r>
                      <a:endParaRPr lang="zh-CN" sz="44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95000"/>
                        </a:lnSpc>
                        <a:spcAft>
                          <a:spcPts val="0"/>
                        </a:spcAft>
                        <a:buFont typeface="Arial"/>
                        <a:buChar char="•"/>
                        <a:tabLst>
                          <a:tab pos="182880" algn="l"/>
                        </a:tabLst>
                      </a:pPr>
                      <a:r>
                        <a:rPr lang="en-US" sz="4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It can distinguish the way of using cyber source according to the characteristics of tasks. </a:t>
                      </a:r>
                      <a:endParaRPr lang="zh-CN" sz="44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lvl="0" indent="-342900" algn="just">
                        <a:lnSpc>
                          <a:spcPct val="95000"/>
                        </a:lnSpc>
                        <a:spcAft>
                          <a:spcPts val="0"/>
                        </a:spcAft>
                        <a:buFont typeface="Arial"/>
                        <a:buChar char="•"/>
                        <a:tabLst>
                          <a:tab pos="182880" algn="l"/>
                        </a:tabLst>
                      </a:pPr>
                      <a:r>
                        <a:rPr lang="en-US" sz="4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Based on the pre planning method, the integrated design of application message network structure access mode has high resource utilization efficiency </a:t>
                      </a:r>
                      <a:endParaRPr lang="zh-CN" sz="44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lvl="0" indent="-342900" algn="just">
                        <a:lnSpc>
                          <a:spcPct val="95000"/>
                        </a:lnSpc>
                        <a:spcAft>
                          <a:spcPts val="0"/>
                        </a:spcAft>
                        <a:buFont typeface="Arial"/>
                        <a:buChar char="•"/>
                        <a:tabLst>
                          <a:tab pos="182880" algn="l"/>
                        </a:tabLst>
                      </a:pPr>
                      <a:r>
                        <a:rPr lang="en-US" sz="4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The resource utilization based on pre planning and supplemented by dynamic slot allocation has low network management overhead</a:t>
                      </a:r>
                      <a:endParaRPr lang="zh-CN" sz="44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95000"/>
                        </a:lnSpc>
                        <a:spcAft>
                          <a:spcPts val="0"/>
                        </a:spcAft>
                        <a:buFont typeface="Arial"/>
                        <a:buChar char="•"/>
                        <a:tabLst>
                          <a:tab pos="182880" algn="l"/>
                        </a:tabLst>
                      </a:pPr>
                      <a:r>
                        <a:rPr lang="en-US" sz="4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Limited resource dynamic adjustment, poor ability to adapt to dynamic changes and critical tasks  </a:t>
                      </a:r>
                      <a:endParaRPr lang="zh-CN" sz="44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lvl="0" indent="-342900" algn="just">
                        <a:lnSpc>
                          <a:spcPct val="95000"/>
                        </a:lnSpc>
                        <a:spcAft>
                          <a:spcPts val="0"/>
                        </a:spcAft>
                        <a:buFont typeface="Arial"/>
                        <a:buChar char="•"/>
                        <a:tabLst>
                          <a:tab pos="182880" algn="l"/>
                        </a:tabLst>
                      </a:pPr>
                      <a:r>
                        <a:rPr lang="en-US" sz="4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Poor scalability</a:t>
                      </a:r>
                      <a:endParaRPr lang="zh-CN" sz="44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32410">
                <a:tc>
                  <a:txBody>
                    <a:bodyPr/>
                    <a:lstStyle/>
                    <a:p>
                      <a:pPr indent="182880" algn="just">
                        <a:lnSpc>
                          <a:spcPct val="95000"/>
                        </a:lnSpc>
                        <a:spcAft>
                          <a:spcPts val="0"/>
                        </a:spcAft>
                        <a:tabLst>
                          <a:tab pos="182880" algn="l"/>
                        </a:tabLst>
                      </a:pPr>
                      <a:r>
                        <a:rPr lang="en-US" sz="4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Information-based networking technology for a heterogeneous data link</a:t>
                      </a:r>
                      <a:endParaRPr lang="zh-CN" sz="44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95000"/>
                        </a:lnSpc>
                        <a:spcAft>
                          <a:spcPts val="0"/>
                        </a:spcAft>
                        <a:buFont typeface="Arial"/>
                        <a:buChar char="•"/>
                        <a:tabLst>
                          <a:tab pos="182880" algn="l"/>
                        </a:tabLst>
                      </a:pPr>
                      <a:r>
                        <a:rPr lang="en-US" sz="4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Dual sensing (mission and channel) for traffic management and control </a:t>
                      </a:r>
                      <a:endParaRPr lang="zh-CN" sz="44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lvl="0" indent="-342900" algn="just">
                        <a:lnSpc>
                          <a:spcPct val="95000"/>
                        </a:lnSpc>
                        <a:spcAft>
                          <a:spcPts val="0"/>
                        </a:spcAft>
                        <a:buFont typeface="Arial"/>
                        <a:buChar char="•"/>
                        <a:tabLst>
                          <a:tab pos="182880" algn="l"/>
                        </a:tabLst>
                      </a:pPr>
                      <a:r>
                        <a:rPr lang="en-US" sz="4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Support planned and on-the-spot tasks </a:t>
                      </a:r>
                      <a:endParaRPr lang="zh-CN" sz="44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lvl="0" indent="-342900" algn="just">
                        <a:lnSpc>
                          <a:spcPct val="95000"/>
                        </a:lnSpc>
                        <a:spcAft>
                          <a:spcPts val="0"/>
                        </a:spcAft>
                        <a:buFont typeface="Arial"/>
                        <a:buChar char="•"/>
                        <a:tabLst>
                          <a:tab pos="182880" algn="l"/>
                        </a:tabLst>
                      </a:pPr>
                      <a:r>
                        <a:rPr lang="en-US" sz="4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Support heterogeneous multi-link </a:t>
                      </a:r>
                      <a:endParaRPr lang="zh-CN" sz="44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lvl="0" indent="-342900" algn="just">
                        <a:lnSpc>
                          <a:spcPct val="95000"/>
                        </a:lnSpc>
                        <a:spcAft>
                          <a:spcPts val="0"/>
                        </a:spcAft>
                        <a:buFont typeface="Arial"/>
                        <a:buChar char="•"/>
                        <a:tabLst>
                          <a:tab pos="182880" algn="l"/>
                        </a:tabLst>
                      </a:pPr>
                      <a:r>
                        <a:rPr lang="en-US" sz="4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Adapt to the contested environment</a:t>
                      </a:r>
                      <a:endParaRPr lang="zh-CN" sz="44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95000"/>
                        </a:lnSpc>
                        <a:spcAft>
                          <a:spcPts val="0"/>
                        </a:spcAft>
                        <a:buFont typeface="Arial"/>
                        <a:buChar char="•"/>
                        <a:tabLst>
                          <a:tab pos="182880" algn="l"/>
                        </a:tabLst>
                      </a:pPr>
                      <a:r>
                        <a:rPr lang="en-US" sz="4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Limited awareness and understand of missions </a:t>
                      </a:r>
                      <a:endParaRPr lang="zh-CN" sz="44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lvl="0" indent="-342900" algn="just">
                        <a:lnSpc>
                          <a:spcPct val="95000"/>
                        </a:lnSpc>
                        <a:spcAft>
                          <a:spcPts val="0"/>
                        </a:spcAft>
                        <a:buFont typeface="Arial"/>
                        <a:buChar char="•"/>
                        <a:tabLst>
                          <a:tab pos="182880" algn="l"/>
                        </a:tabLst>
                      </a:pPr>
                      <a:r>
                        <a:rPr lang="en-US" sz="4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Medium network management overhead</a:t>
                      </a:r>
                      <a:endParaRPr lang="zh-CN" sz="44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45375">
                <a:tc>
                  <a:txBody>
                    <a:bodyPr/>
                    <a:lstStyle/>
                    <a:p>
                      <a:pPr indent="182880" algn="just">
                        <a:lnSpc>
                          <a:spcPct val="95000"/>
                        </a:lnSpc>
                        <a:spcAft>
                          <a:spcPts val="0"/>
                        </a:spcAft>
                        <a:tabLst>
                          <a:tab pos="182880" algn="l"/>
                        </a:tabLst>
                      </a:pPr>
                      <a:r>
                        <a:rPr lang="en-US" sz="4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Network slicing technology</a:t>
                      </a:r>
                      <a:endParaRPr lang="zh-CN" sz="44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95000"/>
                        </a:lnSpc>
                        <a:spcAft>
                          <a:spcPts val="0"/>
                        </a:spcAft>
                        <a:buFont typeface="Arial"/>
                        <a:buChar char="•"/>
                        <a:tabLst>
                          <a:tab pos="182880" algn="l"/>
                        </a:tabLst>
                      </a:pPr>
                      <a:r>
                        <a:rPr lang="en-US" sz="4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Solve the network transmission requirements of application services with different bandwidth, delay and number of network user nodes. </a:t>
                      </a:r>
                      <a:endParaRPr lang="zh-CN" sz="44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lvl="0" indent="-342900" algn="just">
                        <a:lnSpc>
                          <a:spcPct val="95000"/>
                        </a:lnSpc>
                        <a:spcAft>
                          <a:spcPts val="0"/>
                        </a:spcAft>
                        <a:buFont typeface="Arial"/>
                        <a:buChar char="•"/>
                        <a:tabLst>
                          <a:tab pos="182880" algn="l"/>
                        </a:tabLst>
                      </a:pPr>
                      <a:r>
                        <a:rPr lang="en-US" sz="4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High utilization of network resources</a:t>
                      </a:r>
                      <a:endParaRPr lang="zh-CN" sz="44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lvl="0" indent="-342900" algn="just">
                        <a:lnSpc>
                          <a:spcPct val="95000"/>
                        </a:lnSpc>
                        <a:spcAft>
                          <a:spcPts val="0"/>
                        </a:spcAft>
                        <a:buFont typeface="Arial"/>
                        <a:buChar char="•"/>
                        <a:tabLst>
                          <a:tab pos="182880" algn="l"/>
                        </a:tabLst>
                      </a:pPr>
                      <a:r>
                        <a:rPr lang="en-US" sz="4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Adapt to the needs of business scenarios by providing end-to-end customized services</a:t>
                      </a:r>
                      <a:endParaRPr lang="zh-CN" sz="44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95000"/>
                        </a:lnSpc>
                        <a:spcAft>
                          <a:spcPts val="0"/>
                        </a:spcAft>
                        <a:buFont typeface="Arial"/>
                        <a:buChar char="•"/>
                        <a:tabLst>
                          <a:tab pos="182880" algn="l"/>
                        </a:tabLst>
                      </a:pPr>
                      <a:r>
                        <a:rPr lang="en-US" sz="4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Poor ability to adapt to dynamic critical tasks</a:t>
                      </a:r>
                      <a:endParaRPr lang="zh-CN" sz="44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lvl="0" indent="-342900" algn="just">
                        <a:lnSpc>
                          <a:spcPct val="95000"/>
                        </a:lnSpc>
                        <a:spcAft>
                          <a:spcPts val="0"/>
                        </a:spcAft>
                        <a:buFont typeface="Arial"/>
                        <a:buChar char="•"/>
                        <a:tabLst>
                          <a:tab pos="182880" algn="l"/>
                        </a:tabLst>
                      </a:pPr>
                      <a:r>
                        <a:rPr lang="en-US" sz="4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High network management overhead</a:t>
                      </a:r>
                      <a:endParaRPr lang="zh-CN" sz="44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lvl="0" indent="-342900" algn="just">
                        <a:lnSpc>
                          <a:spcPct val="95000"/>
                        </a:lnSpc>
                        <a:spcAft>
                          <a:spcPts val="0"/>
                        </a:spcAft>
                        <a:buFont typeface="Arial"/>
                        <a:buChar char="•"/>
                        <a:tabLst>
                          <a:tab pos="182880" algn="l"/>
                        </a:tabLst>
                      </a:pPr>
                      <a:r>
                        <a:rPr lang="en-US" sz="4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No consideration against the contested  environment</a:t>
                      </a:r>
                      <a:endParaRPr lang="zh-CN" sz="44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8" name="圆角矩形 57"/>
          <p:cNvSpPr/>
          <p:nvPr/>
        </p:nvSpPr>
        <p:spPr>
          <a:xfrm>
            <a:off x="495197" y="37549250"/>
            <a:ext cx="29139221" cy="4643470"/>
          </a:xfrm>
          <a:prstGeom prst="roundRect">
            <a:avLst>
              <a:gd name="adj" fmla="val 6457"/>
            </a:avLst>
          </a:prstGeom>
          <a:noFill/>
          <a:ln w="762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n>
                <a:solidFill>
                  <a:srgbClr val="FFC000"/>
                </a:solidFill>
              </a:ln>
            </a:endParaRPr>
          </a:p>
        </p:txBody>
      </p:sp>
      <p:sp>
        <p:nvSpPr>
          <p:cNvPr id="59" name="矩形 58"/>
          <p:cNvSpPr/>
          <p:nvPr/>
        </p:nvSpPr>
        <p:spPr>
          <a:xfrm>
            <a:off x="13370913" y="37620688"/>
            <a:ext cx="353814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 i="1" dirty="0" smtClean="0"/>
              <a:t>CONCLUSION</a:t>
            </a:r>
            <a:endParaRPr lang="zh-CN" altLang="en-US" sz="4800" b="1" i="1" dirty="0" smtClean="0"/>
          </a:p>
        </p:txBody>
      </p:sp>
      <p:sp>
        <p:nvSpPr>
          <p:cNvPr id="61" name="矩形 60"/>
          <p:cNvSpPr/>
          <p:nvPr/>
        </p:nvSpPr>
        <p:spPr>
          <a:xfrm>
            <a:off x="780949" y="38263630"/>
            <a:ext cx="3007539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n-US" sz="4800" dirty="0" smtClean="0"/>
              <a:t>tactical data link </a:t>
            </a:r>
            <a:r>
              <a:rPr lang="en-US" sz="4400" dirty="0" smtClean="0"/>
              <a:t>network </a:t>
            </a:r>
            <a:r>
              <a:rPr lang="en-US" sz="4800" dirty="0" smtClean="0"/>
              <a:t>has gradually changed from mission-oriented single data link network </a:t>
            </a:r>
            <a:r>
              <a:rPr lang="en-US" sz="4800" dirty="0" smtClean="0"/>
              <a:t>to </a:t>
            </a:r>
            <a:r>
              <a:rPr lang="en-US" sz="4800" dirty="0" smtClean="0"/>
              <a:t>mission-driven multi-functional heterogeneous data link integrated </a:t>
            </a:r>
            <a:r>
              <a:rPr lang="en-US" sz="4800" dirty="0" smtClean="0"/>
              <a:t>network</a:t>
            </a:r>
          </a:p>
          <a:p>
            <a:pPr>
              <a:buFont typeface="Wingdings" pitchFamily="2" charset="2"/>
              <a:buChar char="ü"/>
            </a:pPr>
            <a:r>
              <a:rPr lang="en-US" sz="4800" dirty="0" smtClean="0"/>
              <a:t>Future </a:t>
            </a:r>
            <a:r>
              <a:rPr lang="en-US" sz="4800" dirty="0" smtClean="0"/>
              <a:t>heterogeneous data link networking can leverage the following techniques to enhance </a:t>
            </a:r>
            <a:r>
              <a:rPr lang="en-US" sz="4800" dirty="0" smtClean="0"/>
              <a:t>understanding of missions and flexibility in using network resources:</a:t>
            </a:r>
          </a:p>
          <a:p>
            <a:pPr marL="1257300" lvl="2" indent="-533400">
              <a:buFont typeface="Arial" pitchFamily="34" charset="0"/>
              <a:buChar char="•"/>
            </a:pPr>
            <a:r>
              <a:rPr lang="en-US" sz="4800" dirty="0" smtClean="0"/>
              <a:t> Software defined networking</a:t>
            </a:r>
          </a:p>
        </p:txBody>
      </p:sp>
      <p:sp>
        <p:nvSpPr>
          <p:cNvPr id="64" name="矩形 63"/>
          <p:cNvSpPr/>
          <p:nvPr/>
        </p:nvSpPr>
        <p:spPr>
          <a:xfrm>
            <a:off x="7710435" y="41264026"/>
            <a:ext cx="6501845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514600" lvl="2" indent="-647700">
              <a:buFont typeface="Arial" pitchFamily="34" charset="0"/>
              <a:buChar char="•"/>
            </a:pPr>
            <a:r>
              <a:rPr lang="en-US" sz="4400" dirty="0" smtClean="0"/>
              <a:t> Network slicing </a:t>
            </a:r>
          </a:p>
        </p:txBody>
      </p:sp>
      <p:sp>
        <p:nvSpPr>
          <p:cNvPr id="65" name="矩形 64"/>
          <p:cNvSpPr/>
          <p:nvPr/>
        </p:nvSpPr>
        <p:spPr>
          <a:xfrm>
            <a:off x="12425343" y="41264026"/>
            <a:ext cx="9802235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514600" lvl="2" indent="-647700">
              <a:buFont typeface="Arial" pitchFamily="34" charset="0"/>
              <a:buChar char="•"/>
            </a:pPr>
            <a:r>
              <a:rPr lang="en-US" sz="4400" dirty="0" smtClean="0"/>
              <a:t>network function virtualization</a:t>
            </a:r>
          </a:p>
        </p:txBody>
      </p:sp>
      <p:sp>
        <p:nvSpPr>
          <p:cNvPr id="66" name="矩形 65"/>
          <p:cNvSpPr/>
          <p:nvPr/>
        </p:nvSpPr>
        <p:spPr>
          <a:xfrm>
            <a:off x="20802253" y="41264026"/>
            <a:ext cx="8459432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514600" lvl="2" indent="-647700">
              <a:buFont typeface="Arial" pitchFamily="34" charset="0"/>
              <a:buChar char="•"/>
            </a:pPr>
            <a:r>
              <a:rPr lang="en-US" sz="4400" dirty="0" smtClean="0"/>
              <a:t>Intent-driven networking</a:t>
            </a:r>
            <a:endParaRPr lang="zh-CN" altLang="en-US" sz="4400" dirty="0"/>
          </a:p>
        </p:txBody>
      </p:sp>
      <p:sp>
        <p:nvSpPr>
          <p:cNvPr id="67" name="矩形 66"/>
          <p:cNvSpPr/>
          <p:nvPr/>
        </p:nvSpPr>
        <p:spPr>
          <a:xfrm>
            <a:off x="1495329" y="6379690"/>
            <a:ext cx="15138400" cy="4308872"/>
          </a:xfrm>
          <a:prstGeom prst="rect">
            <a:avLst/>
          </a:prstGeom>
        </p:spPr>
        <p:txBody>
          <a:bodyPr>
            <a:spAutoFit/>
          </a:bodyPr>
          <a:lstStyle/>
          <a:p>
            <a:pPr marL="685800" indent="-685800">
              <a:buFont typeface="Wingdings" pitchFamily="2" charset="2"/>
              <a:buChar char="ü"/>
            </a:pPr>
            <a:r>
              <a:rPr lang="en-US" altLang="zh-CN" sz="5400" dirty="0" smtClean="0"/>
              <a:t>Data link</a:t>
            </a:r>
          </a:p>
          <a:p>
            <a:pPr marL="1600200" lvl="1" indent="-800100">
              <a:buFont typeface="Arial" pitchFamily="34" charset="0"/>
              <a:buChar char="•"/>
              <a:tabLst>
                <a:tab pos="1600200" algn="l"/>
              </a:tabLst>
            </a:pPr>
            <a:r>
              <a:rPr lang="en-US" altLang="zh-CN" sz="4400" dirty="0" smtClean="0"/>
              <a:t>Link 16: TDMA ,</a:t>
            </a:r>
            <a:r>
              <a:rPr lang="en-US" sz="4400" dirty="0" smtClean="0"/>
              <a:t> network participation group (NPG</a:t>
            </a:r>
            <a:r>
              <a:rPr lang="en-US" sz="4400" dirty="0" smtClean="0"/>
              <a:t>)</a:t>
            </a:r>
          </a:p>
          <a:p>
            <a:pPr marL="1600200" lvl="1" indent="-800100">
              <a:buFont typeface="Arial" pitchFamily="34" charset="0"/>
              <a:buChar char="•"/>
              <a:tabLst>
                <a:tab pos="1600200" algn="l"/>
              </a:tabLst>
            </a:pPr>
            <a:r>
              <a:rPr lang="en-US" sz="4400" dirty="0" smtClean="0"/>
              <a:t>TTNT:  the </a:t>
            </a:r>
            <a:r>
              <a:rPr lang="en-US" sz="4400" dirty="0" smtClean="0"/>
              <a:t>Statistic Priority-based Multiple Access (SPMA) protocol </a:t>
            </a:r>
            <a:endParaRPr lang="en-US" sz="4400" dirty="0" smtClean="0"/>
          </a:p>
          <a:p>
            <a:pPr marL="1600200" lvl="1" indent="-800100">
              <a:buFont typeface="Arial" pitchFamily="34" charset="0"/>
              <a:buChar char="•"/>
              <a:tabLst>
                <a:tab pos="1600200" algn="l"/>
              </a:tabLst>
            </a:pPr>
            <a:r>
              <a:rPr lang="en-US" sz="4400" dirty="0" err="1" smtClean="0"/>
              <a:t>DyNAMO</a:t>
            </a:r>
            <a:r>
              <a:rPr lang="en-US" sz="4400" dirty="0" smtClean="0"/>
              <a:t>: </a:t>
            </a:r>
            <a:r>
              <a:rPr lang="en-US" sz="4400" dirty="0" smtClean="0"/>
              <a:t>A two-tier dynamic communication </a:t>
            </a:r>
            <a:r>
              <a:rPr lang="en-US" sz="4400" dirty="0" smtClean="0"/>
              <a:t>model</a:t>
            </a:r>
          </a:p>
          <a:p>
            <a:pPr marL="1600200" lvl="1" indent="-800100">
              <a:buFont typeface="Arial" pitchFamily="34" charset="0"/>
              <a:buChar char="•"/>
              <a:tabLst>
                <a:tab pos="1600200" algn="l"/>
              </a:tabLst>
            </a:pPr>
            <a:r>
              <a:rPr lang="en-US" sz="4400" dirty="0" smtClean="0"/>
              <a:t>MINC: </a:t>
            </a:r>
            <a:r>
              <a:rPr lang="en-US" sz="4400" dirty="0" smtClean="0"/>
              <a:t>cross-network heterogeneous networking methods </a:t>
            </a:r>
            <a:endParaRPr lang="en-US" altLang="zh-CN" sz="4400" dirty="0" smtClean="0"/>
          </a:p>
        </p:txBody>
      </p:sp>
      <p:sp>
        <p:nvSpPr>
          <p:cNvPr id="68" name="矩形 67"/>
          <p:cNvSpPr/>
          <p:nvPr/>
        </p:nvSpPr>
        <p:spPr>
          <a:xfrm>
            <a:off x="18497573" y="6402282"/>
            <a:ext cx="12073022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85800" indent="-685800">
              <a:buFont typeface="Wingdings" pitchFamily="2" charset="2"/>
              <a:buChar char="ü"/>
            </a:pPr>
            <a:r>
              <a:rPr lang="en-US" altLang="zh-CN" sz="5400" dirty="0" smtClean="0"/>
              <a:t>5G</a:t>
            </a:r>
            <a:endParaRPr lang="en-US" altLang="zh-CN" sz="5400" dirty="0" smtClean="0"/>
          </a:p>
          <a:p>
            <a:pPr marL="1600200" lvl="1" indent="-800100">
              <a:buFont typeface="Arial" pitchFamily="34" charset="0"/>
              <a:buChar char="•"/>
              <a:tabLst>
                <a:tab pos="1600200" algn="l"/>
              </a:tabLst>
            </a:pPr>
            <a:r>
              <a:rPr lang="en-US" sz="4400" dirty="0" smtClean="0"/>
              <a:t>network </a:t>
            </a:r>
            <a:r>
              <a:rPr lang="en-US" sz="4400" dirty="0" smtClean="0"/>
              <a:t>slice</a:t>
            </a:r>
          </a:p>
          <a:p>
            <a:pPr marL="685800" lvl="0" indent="-685800">
              <a:buFont typeface="Wingdings" pitchFamily="2" charset="2"/>
              <a:buChar char="ü"/>
            </a:pPr>
            <a:r>
              <a:rPr lang="en-US" sz="5400" dirty="0" smtClean="0"/>
              <a:t>others</a:t>
            </a:r>
            <a:endParaRPr lang="en-US" sz="4400" dirty="0" smtClean="0"/>
          </a:p>
          <a:p>
            <a:pPr marL="1600200" lvl="1" indent="-800100">
              <a:buFont typeface="Arial" pitchFamily="34" charset="0"/>
              <a:buChar char="•"/>
              <a:tabLst>
                <a:tab pos="1600200" algn="l"/>
              </a:tabLst>
            </a:pPr>
            <a:r>
              <a:rPr lang="en-US" sz="4400" dirty="0" smtClean="0"/>
              <a:t>Application-centric</a:t>
            </a:r>
          </a:p>
          <a:p>
            <a:pPr marL="1600200" lvl="1" indent="-800100">
              <a:buFont typeface="Arial" pitchFamily="34" charset="0"/>
              <a:buChar char="•"/>
              <a:tabLst>
                <a:tab pos="1600200" algn="l"/>
              </a:tabLst>
            </a:pPr>
            <a:r>
              <a:rPr lang="en-US" sz="4400" dirty="0" smtClean="0"/>
              <a:t>Information-centric</a:t>
            </a:r>
          </a:p>
          <a:p>
            <a:pPr marL="1600200" lvl="1" indent="-800100">
              <a:buFont typeface="Arial" pitchFamily="34" charset="0"/>
              <a:buChar char="•"/>
              <a:tabLst>
                <a:tab pos="1600200" algn="l"/>
              </a:tabLst>
            </a:pPr>
            <a:r>
              <a:rPr lang="en-US" sz="4400" dirty="0" smtClean="0"/>
              <a:t>Mission capacity orient</a:t>
            </a:r>
            <a:endParaRPr lang="en-US" altLang="zh-CN" sz="4400" dirty="0" smtClean="0"/>
          </a:p>
        </p:txBody>
      </p:sp>
      <p:sp>
        <p:nvSpPr>
          <p:cNvPr id="69" name="圆角矩形 68"/>
          <p:cNvSpPr/>
          <p:nvPr/>
        </p:nvSpPr>
        <p:spPr>
          <a:xfrm>
            <a:off x="566635" y="11188628"/>
            <a:ext cx="29139221" cy="11287204"/>
          </a:xfrm>
          <a:prstGeom prst="roundRect">
            <a:avLst>
              <a:gd name="adj" fmla="val 6457"/>
            </a:avLst>
          </a:prstGeom>
          <a:noFill/>
          <a:ln w="762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n>
                <a:solidFill>
                  <a:srgbClr val="FFC000"/>
                </a:solidFill>
              </a:ln>
            </a:endParaRPr>
          </a:p>
        </p:txBody>
      </p:sp>
      <p:sp>
        <p:nvSpPr>
          <p:cNvPr id="1059" name="Rectangle 35"/>
          <p:cNvSpPr>
            <a:spLocks noChangeArrowheads="1"/>
          </p:cNvSpPr>
          <p:nvPr/>
        </p:nvSpPr>
        <p:spPr bwMode="auto">
          <a:xfrm>
            <a:off x="0" y="0"/>
            <a:ext cx="302799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1058" name="Object 34"/>
          <p:cNvGraphicFramePr>
            <a:graphicFrameLocks noChangeAspect="1"/>
          </p:cNvGraphicFramePr>
          <p:nvPr/>
        </p:nvGraphicFramePr>
        <p:xfrm>
          <a:off x="2209709" y="16617916"/>
          <a:ext cx="10572824" cy="5557247"/>
        </p:xfrm>
        <a:graphic>
          <a:graphicData uri="http://schemas.openxmlformats.org/presentationml/2006/ole">
            <p:oleObj spid="_x0000_s1058" r:id="rId6" imgW="6439699" imgH="3706779" progId="Visio.Drawing.11">
              <p:embed/>
            </p:oleObj>
          </a:graphicData>
        </a:graphic>
      </p:graphicFrame>
      <p:sp>
        <p:nvSpPr>
          <p:cNvPr id="70" name="矩形 69"/>
          <p:cNvSpPr/>
          <p:nvPr/>
        </p:nvSpPr>
        <p:spPr>
          <a:xfrm>
            <a:off x="6281675" y="11260066"/>
            <a:ext cx="2135996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b="1" i="1" dirty="0" smtClean="0"/>
              <a:t>REVIEW ON THE REPRESENTATIVE MISSION-DRIVEN NETWORKING SCHEMES</a:t>
            </a:r>
            <a:endParaRPr lang="zh-CN" altLang="en-US" sz="4800" b="1" i="1" dirty="0" smtClean="0"/>
          </a:p>
        </p:txBody>
      </p:sp>
      <p:sp>
        <p:nvSpPr>
          <p:cNvPr id="1060" name="Rectangle 36"/>
          <p:cNvSpPr>
            <a:spLocks noChangeArrowheads="1"/>
          </p:cNvSpPr>
          <p:nvPr/>
        </p:nvSpPr>
        <p:spPr bwMode="auto">
          <a:xfrm>
            <a:off x="0" y="0"/>
            <a:ext cx="302799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182505" tIns="76176" rIns="91440" bIns="38088" numCol="1" anchor="ctr" anchorCtr="0" compatLnSpc="1">
            <a:prstTxWarp prst="textNoShape">
              <a:avLst/>
            </a:prstTxWarp>
            <a:spAutoFit/>
          </a:bodyPr>
          <a:lstStyle/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SzPct val="100000"/>
              <a:buFontTx/>
              <a:buAutoNum type="romanUcPeriod"/>
              <a:tabLst/>
            </a:pPr>
            <a:r>
              <a:rPr kumimoji="0" lang="en-US" altLang="zh-CN" sz="10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NPG based Networking in Link16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  <p:sp>
        <p:nvSpPr>
          <p:cNvPr id="1061" name="Rectangle 37"/>
          <p:cNvSpPr>
            <a:spLocks noChangeArrowheads="1"/>
          </p:cNvSpPr>
          <p:nvPr/>
        </p:nvSpPr>
        <p:spPr bwMode="auto">
          <a:xfrm>
            <a:off x="0" y="0"/>
            <a:ext cx="302799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182505" tIns="76176" rIns="91440" bIns="38088" numCol="1" anchor="ctr" anchorCtr="0" compatLnSpc="1">
            <a:prstTxWarp prst="textNoShape">
              <a:avLst/>
            </a:prstTxWarp>
            <a:spAutoFit/>
          </a:bodyPr>
          <a:lstStyle/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SzPct val="100000"/>
              <a:buFontTx/>
              <a:buAutoNum type="romanUcPeriod"/>
              <a:tabLst/>
            </a:pPr>
            <a:r>
              <a:rPr kumimoji="0" lang="en-US" altLang="zh-CN" sz="10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NPG based Networking in Link16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  <p:sp>
        <p:nvSpPr>
          <p:cNvPr id="1062" name="Rectangle 38"/>
          <p:cNvSpPr>
            <a:spLocks noChangeArrowheads="1"/>
          </p:cNvSpPr>
          <p:nvPr/>
        </p:nvSpPr>
        <p:spPr bwMode="auto">
          <a:xfrm>
            <a:off x="0" y="0"/>
            <a:ext cx="302799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182505" tIns="76176" rIns="91440" bIns="38088" numCol="1" anchor="ctr" anchorCtr="0" compatLnSpc="1">
            <a:prstTxWarp prst="textNoShape">
              <a:avLst/>
            </a:prstTxWarp>
            <a:spAutoFit/>
          </a:bodyPr>
          <a:lstStyle/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SzPct val="100000"/>
              <a:buFontTx/>
              <a:buAutoNum type="romanUcPeriod"/>
              <a:tabLst/>
            </a:pPr>
            <a:r>
              <a:rPr kumimoji="0" lang="en-US" altLang="zh-CN" sz="10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NPG based Networking in Link16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  <p:sp>
        <p:nvSpPr>
          <p:cNvPr id="1063" name="Rectangle 39"/>
          <p:cNvSpPr>
            <a:spLocks noChangeArrowheads="1"/>
          </p:cNvSpPr>
          <p:nvPr/>
        </p:nvSpPr>
        <p:spPr bwMode="auto">
          <a:xfrm>
            <a:off x="0" y="0"/>
            <a:ext cx="302799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182505" tIns="76176" rIns="91440" bIns="38088" numCol="1" anchor="ctr" anchorCtr="0" compatLnSpc="1">
            <a:prstTxWarp prst="textNoShape">
              <a:avLst/>
            </a:prstTxWarp>
            <a:spAutoFit/>
          </a:bodyPr>
          <a:lstStyle/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SzPct val="100000"/>
              <a:buFontTx/>
              <a:buAutoNum type="romanUcPeriod"/>
              <a:tabLst/>
            </a:pPr>
            <a:r>
              <a:rPr kumimoji="0" lang="en-US" altLang="zh-CN" sz="10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NPG based Networking in Link16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  <p:sp>
        <p:nvSpPr>
          <p:cNvPr id="1064" name="Rectangle 40"/>
          <p:cNvSpPr>
            <a:spLocks noChangeArrowheads="1"/>
          </p:cNvSpPr>
          <p:nvPr/>
        </p:nvSpPr>
        <p:spPr bwMode="auto">
          <a:xfrm>
            <a:off x="0" y="0"/>
            <a:ext cx="302799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182505" tIns="76176" rIns="91440" bIns="38088" numCol="1" anchor="ctr" anchorCtr="0" compatLnSpc="1">
            <a:prstTxWarp prst="textNoShape">
              <a:avLst/>
            </a:prstTxWarp>
            <a:spAutoFit/>
          </a:bodyPr>
          <a:lstStyle/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SzPct val="100000"/>
              <a:buFontTx/>
              <a:buAutoNum type="romanUcPeriod"/>
              <a:tabLst/>
            </a:pPr>
            <a:r>
              <a:rPr kumimoji="0" lang="en-US" altLang="zh-CN" sz="10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NPG based Networking in Link16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  <p:sp>
        <p:nvSpPr>
          <p:cNvPr id="1065" name="Rectangle 41"/>
          <p:cNvSpPr>
            <a:spLocks noChangeArrowheads="1"/>
          </p:cNvSpPr>
          <p:nvPr/>
        </p:nvSpPr>
        <p:spPr bwMode="auto">
          <a:xfrm>
            <a:off x="0" y="0"/>
            <a:ext cx="302799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182505" tIns="76176" rIns="91440" bIns="38088" numCol="1" anchor="ctr" anchorCtr="0" compatLnSpc="1">
            <a:prstTxWarp prst="textNoShape">
              <a:avLst/>
            </a:prstTxWarp>
            <a:spAutoFit/>
          </a:bodyPr>
          <a:lstStyle/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SzPct val="100000"/>
              <a:buFontTx/>
              <a:buAutoNum type="romanUcPeriod"/>
              <a:tabLst/>
            </a:pPr>
            <a:r>
              <a:rPr kumimoji="0" lang="en-US" altLang="zh-CN" sz="10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NPG based Networking in Link16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  <p:sp>
        <p:nvSpPr>
          <p:cNvPr id="1066" name="Rectangle 42"/>
          <p:cNvSpPr>
            <a:spLocks noChangeArrowheads="1"/>
          </p:cNvSpPr>
          <p:nvPr/>
        </p:nvSpPr>
        <p:spPr bwMode="auto">
          <a:xfrm>
            <a:off x="0" y="0"/>
            <a:ext cx="302799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182505" tIns="76176" rIns="91440" bIns="38088" numCol="1" anchor="ctr" anchorCtr="0" compatLnSpc="1">
            <a:prstTxWarp prst="textNoShape">
              <a:avLst/>
            </a:prstTxWarp>
            <a:spAutoFit/>
          </a:bodyPr>
          <a:lstStyle/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SzPct val="100000"/>
              <a:buFontTx/>
              <a:buAutoNum type="romanUcPeriod"/>
              <a:tabLst/>
            </a:pPr>
            <a:r>
              <a:rPr kumimoji="0" lang="en-US" altLang="zh-CN" sz="10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NPG based Networking in Link16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  <p:sp>
        <p:nvSpPr>
          <p:cNvPr id="1067" name="Rectangle 43"/>
          <p:cNvSpPr>
            <a:spLocks noChangeArrowheads="1"/>
          </p:cNvSpPr>
          <p:nvPr/>
        </p:nvSpPr>
        <p:spPr bwMode="auto">
          <a:xfrm>
            <a:off x="0" y="0"/>
            <a:ext cx="302799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182505" tIns="76176" rIns="91440" bIns="38088" numCol="1" anchor="ctr" anchorCtr="0" compatLnSpc="1">
            <a:prstTxWarp prst="textNoShape">
              <a:avLst/>
            </a:prstTxWarp>
            <a:spAutoFit/>
          </a:bodyPr>
          <a:lstStyle/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SzPct val="100000"/>
              <a:buFontTx/>
              <a:buAutoNum type="romanUcPeriod"/>
              <a:tabLst/>
            </a:pPr>
            <a:r>
              <a:rPr kumimoji="0" lang="en-US" altLang="zh-CN" sz="10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NPG based Networking in Link16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  <p:sp>
        <p:nvSpPr>
          <p:cNvPr id="71" name="矩形 70"/>
          <p:cNvSpPr/>
          <p:nvPr/>
        </p:nvSpPr>
        <p:spPr>
          <a:xfrm>
            <a:off x="852387" y="12166168"/>
            <a:ext cx="13787534" cy="43088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85800" indent="-685800">
              <a:buFont typeface="Wingdings" pitchFamily="2" charset="2"/>
              <a:buChar char="ü"/>
            </a:pPr>
            <a:r>
              <a:rPr lang="en-US" altLang="zh-CN" sz="5400" dirty="0" smtClean="0"/>
              <a:t>NPG based Networking in Link16</a:t>
            </a:r>
          </a:p>
          <a:p>
            <a:pPr marL="1600200" lvl="1" indent="-800100">
              <a:buFont typeface="Arial" pitchFamily="34" charset="0"/>
              <a:buChar char="•"/>
              <a:tabLst>
                <a:tab pos="1257300" algn="l"/>
              </a:tabLst>
            </a:pPr>
            <a:r>
              <a:rPr lang="en-US" sz="4400" dirty="0" smtClean="0"/>
              <a:t> </a:t>
            </a:r>
            <a:r>
              <a:rPr lang="en-US" sz="4400" dirty="0" smtClean="0"/>
              <a:t>NPG is used to realize mission-oriented networking. </a:t>
            </a:r>
            <a:endParaRPr lang="en-US" sz="4400" dirty="0" smtClean="0"/>
          </a:p>
          <a:p>
            <a:pPr marL="1600200" lvl="1" indent="-800100">
              <a:buFont typeface="Arial" pitchFamily="34" charset="0"/>
              <a:buChar char="•"/>
              <a:tabLst>
                <a:tab pos="1600200" algn="l"/>
              </a:tabLst>
            </a:pPr>
            <a:r>
              <a:rPr lang="en-US" sz="4400" dirty="0" smtClean="0"/>
              <a:t>NPG </a:t>
            </a:r>
            <a:r>
              <a:rPr lang="en-US" sz="4400" dirty="0" smtClean="0"/>
              <a:t>is also a means to describe the time slot. </a:t>
            </a:r>
            <a:endParaRPr lang="en-US" sz="4400" dirty="0" smtClean="0"/>
          </a:p>
          <a:p>
            <a:pPr marL="1600200" lvl="1" indent="-800100">
              <a:buFont typeface="Arial" pitchFamily="34" charset="0"/>
              <a:buChar char="•"/>
              <a:tabLst>
                <a:tab pos="1600200" algn="l"/>
              </a:tabLst>
            </a:pPr>
            <a:r>
              <a:rPr lang="en-US" sz="4400" dirty="0" smtClean="0"/>
              <a:t>According </a:t>
            </a:r>
            <a:r>
              <a:rPr lang="en-US" sz="4400" dirty="0" smtClean="0"/>
              <a:t>to the mission characteristics and network capacity, each NPG determines: </a:t>
            </a:r>
            <a:r>
              <a:rPr lang="en-US" sz="4400" dirty="0" smtClean="0"/>
              <a:t>the </a:t>
            </a:r>
            <a:r>
              <a:rPr lang="en-US" sz="4400" dirty="0" smtClean="0"/>
              <a:t>network </a:t>
            </a:r>
            <a:r>
              <a:rPr lang="en-US" sz="4400" dirty="0" smtClean="0"/>
              <a:t>structure</a:t>
            </a:r>
            <a:r>
              <a:rPr lang="en-US" altLang="zh-CN" sz="4400" dirty="0" smtClean="0"/>
              <a:t>, </a:t>
            </a:r>
            <a:r>
              <a:rPr lang="en-US" sz="4400" dirty="0" smtClean="0"/>
              <a:t>Slot </a:t>
            </a:r>
            <a:r>
              <a:rPr lang="en-US" sz="4400" dirty="0" smtClean="0"/>
              <a:t>usage </a:t>
            </a:r>
            <a:r>
              <a:rPr lang="en-US" sz="4400" dirty="0" smtClean="0"/>
              <a:t>, Relay mode , </a:t>
            </a:r>
            <a:r>
              <a:rPr lang="en-US" altLang="zh-CN" sz="4400" dirty="0" smtClean="0"/>
              <a:t>etc</a:t>
            </a:r>
            <a:endParaRPr lang="en-US" altLang="zh-CN" sz="4400" dirty="0" smtClean="0"/>
          </a:p>
        </p:txBody>
      </p:sp>
      <p:sp>
        <p:nvSpPr>
          <p:cNvPr id="1068" name="Rectangle 44"/>
          <p:cNvSpPr>
            <a:spLocks noChangeArrowheads="1"/>
          </p:cNvSpPr>
          <p:nvPr/>
        </p:nvSpPr>
        <p:spPr bwMode="auto">
          <a:xfrm>
            <a:off x="0" y="0"/>
            <a:ext cx="302799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182505" tIns="76176" rIns="91440" bIns="38088" numCol="1" anchor="ctr" anchorCtr="0" compatLnSpc="1">
            <a:prstTxWarp prst="textNoShape">
              <a:avLst/>
            </a:prstTxWarp>
            <a:spAutoFit/>
          </a:bodyPr>
          <a:lstStyle/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SzPct val="100000"/>
              <a:buFontTx/>
              <a:buAutoNum type="romanUcPeriod"/>
              <a:tabLst/>
            </a:pPr>
            <a:r>
              <a:rPr kumimoji="0" lang="en-US" altLang="zh-CN" sz="10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Information based networking technology for heterogeneous data link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  <p:sp>
        <p:nvSpPr>
          <p:cNvPr id="72" name="矩形 71"/>
          <p:cNvSpPr/>
          <p:nvPr/>
        </p:nvSpPr>
        <p:spPr>
          <a:xfrm>
            <a:off x="15068549" y="12260198"/>
            <a:ext cx="1393041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85800" indent="-685800">
              <a:buFont typeface="Wingdings" pitchFamily="2" charset="2"/>
              <a:buChar char="ü"/>
            </a:pPr>
            <a:r>
              <a:rPr lang="en-US" altLang="zh-CN" sz="5400" dirty="0" smtClean="0"/>
              <a:t>Information based networking technology for heterogeneous data link</a:t>
            </a:r>
          </a:p>
          <a:p>
            <a:pPr marL="1600200" lvl="1" indent="-800100">
              <a:buFont typeface="Arial" pitchFamily="34" charset="0"/>
              <a:buChar char="•"/>
              <a:tabLst>
                <a:tab pos="1257300" algn="l"/>
              </a:tabLst>
            </a:pPr>
            <a:r>
              <a:rPr lang="en-US" sz="4400" dirty="0" smtClean="0"/>
              <a:t>A two tier </a:t>
            </a:r>
            <a:r>
              <a:rPr lang="en-US" sz="4400" dirty="0" smtClean="0"/>
              <a:t>dynamic communication model is proposed to realize mission-oriented and environment-oriented networking</a:t>
            </a:r>
            <a:r>
              <a:rPr lang="en-US" sz="4400" dirty="0" smtClean="0"/>
              <a:t>. </a:t>
            </a:r>
            <a:endParaRPr lang="en-US" altLang="zh-CN" sz="4400" dirty="0" smtClean="0"/>
          </a:p>
        </p:txBody>
      </p:sp>
      <p:sp>
        <p:nvSpPr>
          <p:cNvPr id="73" name="矩形 72"/>
          <p:cNvSpPr/>
          <p:nvPr/>
        </p:nvSpPr>
        <p:spPr>
          <a:xfrm>
            <a:off x="15068549" y="17403734"/>
            <a:ext cx="14001848" cy="43088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85800" indent="-685800">
              <a:buFont typeface="Wingdings" pitchFamily="2" charset="2"/>
              <a:buChar char="ü"/>
            </a:pPr>
            <a:r>
              <a:rPr lang="en-US" altLang="zh-CN" sz="5400" dirty="0" smtClean="0"/>
              <a:t>Network </a:t>
            </a:r>
            <a:r>
              <a:rPr lang="en-US" altLang="zh-CN" sz="5400" dirty="0" smtClean="0"/>
              <a:t>slicing </a:t>
            </a:r>
            <a:r>
              <a:rPr lang="en-US" altLang="zh-CN" sz="5400" dirty="0" smtClean="0"/>
              <a:t>technology</a:t>
            </a:r>
            <a:endParaRPr lang="en-US" altLang="zh-CN" sz="5400" dirty="0" smtClean="0"/>
          </a:p>
          <a:p>
            <a:pPr marL="1600200" lvl="1" indent="-800100">
              <a:buFont typeface="Arial" pitchFamily="34" charset="0"/>
              <a:buChar char="•"/>
              <a:tabLst>
                <a:tab pos="1257300" algn="l"/>
              </a:tabLst>
            </a:pPr>
            <a:r>
              <a:rPr lang="en-US" sz="4400" dirty="0" smtClean="0"/>
              <a:t>refers to the logical division and encapsulation of end-to-end network resources </a:t>
            </a:r>
            <a:r>
              <a:rPr lang="en-US" sz="4400" dirty="0" smtClean="0"/>
              <a:t> </a:t>
            </a:r>
            <a:r>
              <a:rPr lang="en-US" sz="4400" dirty="0" smtClean="0"/>
              <a:t>according to </a:t>
            </a:r>
            <a:r>
              <a:rPr lang="en-US" sz="4400" dirty="0" smtClean="0"/>
              <a:t> requirements of </a:t>
            </a:r>
            <a:r>
              <a:rPr lang="en-US" sz="4400" dirty="0" smtClean="0"/>
              <a:t>the service </a:t>
            </a:r>
            <a:r>
              <a:rPr lang="en-US" sz="4400" dirty="0" smtClean="0"/>
              <a:t>.</a:t>
            </a:r>
          </a:p>
          <a:p>
            <a:pPr marL="1600200" lvl="1" indent="-800100">
              <a:buFont typeface="Arial" pitchFamily="34" charset="0"/>
              <a:buChar char="•"/>
              <a:tabLst>
                <a:tab pos="1257300" algn="l"/>
              </a:tabLst>
            </a:pPr>
            <a:r>
              <a:rPr lang="en-US" sz="4400" dirty="0" smtClean="0"/>
              <a:t>Based on network resource virtualization and software </a:t>
            </a:r>
            <a:r>
              <a:rPr lang="en-US" sz="4400" dirty="0" smtClean="0"/>
              <a:t>componentization</a:t>
            </a:r>
          </a:p>
        </p:txBody>
      </p:sp>
    </p:spTree>
    <p:extLst>
      <p:ext uri="{BB962C8B-B14F-4D97-AF65-F5344CB8AC3E}">
        <p14:creationId xmlns:p14="http://schemas.microsoft.com/office/powerpoint/2010/main" xmlns="" val="15916199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883</TotalTime>
  <Words>493</Words>
  <Application>Microsoft Office PowerPoint</Application>
  <PresentationFormat>自定义</PresentationFormat>
  <Paragraphs>67</Paragraphs>
  <Slides>1</Slides>
  <Notes>1</Notes>
  <HiddenSlides>0</HiddenSlides>
  <MMClips>0</MMClips>
  <ScaleCrop>false</ScaleCrop>
  <HeadingPairs>
    <vt:vector size="6" baseType="variant"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3" baseType="lpstr">
      <vt:lpstr>Office 主题</vt:lpstr>
      <vt:lpstr>Visio.Drawing.11</vt:lpstr>
      <vt:lpstr>幻灯片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Joanna</dc:creator>
  <cp:lastModifiedBy>Joanna</cp:lastModifiedBy>
  <cp:revision>40</cp:revision>
  <dcterms:modified xsi:type="dcterms:W3CDTF">2021-08-15T14:58:06Z</dcterms:modified>
</cp:coreProperties>
</file>