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3"/>
  </p:notesMasterIdLst>
  <p:sldIdLst>
    <p:sldId id="257" r:id="rId2"/>
  </p:sldIdLst>
  <p:sldSz cx="42803763" cy="30275213"/>
  <p:notesSz cx="32918400" cy="5120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50" userDrawn="1">
          <p15:clr>
            <a:srgbClr val="A4A3A4"/>
          </p15:clr>
        </p15:guide>
        <p15:guide id="2" orient="horz" pos="18056" userDrawn="1">
          <p15:clr>
            <a:srgbClr val="A4A3A4"/>
          </p15:clr>
        </p15:guide>
        <p15:guide id="3" pos="6180" userDrawn="1">
          <p15:clr>
            <a:srgbClr val="A4A3A4"/>
          </p15:clr>
        </p15:guide>
        <p15:guide id="4" pos="7258" userDrawn="1">
          <p15:clr>
            <a:srgbClr val="A4A3A4"/>
          </p15:clr>
        </p15:guide>
        <p15:guide id="5" pos="12824" userDrawn="1">
          <p15:clr>
            <a:srgbClr val="A4A3A4"/>
          </p15:clr>
        </p15:guide>
        <p15:guide id="6" pos="20624" userDrawn="1">
          <p15:clr>
            <a:srgbClr val="A4A3A4"/>
          </p15:clr>
        </p15:guide>
        <p15:guide id="7" pos="682" userDrawn="1">
          <p15:clr>
            <a:srgbClr val="A4A3A4"/>
          </p15:clr>
        </p15:guide>
        <p15:guide id="8" pos="13907" userDrawn="1">
          <p15:clr>
            <a:srgbClr val="A4A3A4"/>
          </p15:clr>
        </p15:guide>
        <p15:guide id="9" pos="19628" userDrawn="1">
          <p15:clr>
            <a:srgbClr val="A4A3A4"/>
          </p15:clr>
        </p15:guide>
        <p15:guide id="10" pos="262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1"/>
    <a:srgbClr val="FFF3F3"/>
    <a:srgbClr val="FFE5E5"/>
    <a:srgbClr val="FF3300"/>
    <a:srgbClr val="336699"/>
    <a:srgbClr val="3366CC"/>
    <a:srgbClr val="9999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7418"/>
  </p:normalViewPr>
  <p:slideViewPr>
    <p:cSldViewPr snapToGrid="0" showGuides="1">
      <p:cViewPr varScale="1">
        <p:scale>
          <a:sx n="17" d="100"/>
          <a:sy n="17" d="100"/>
        </p:scale>
        <p:origin x="1120" y="88"/>
      </p:cViewPr>
      <p:guideLst>
        <p:guide orient="horz" pos="2650"/>
        <p:guide orient="horz" pos="18056"/>
        <p:guide pos="6180"/>
        <p:guide pos="7258"/>
        <p:guide pos="12824"/>
        <p:guide pos="20624"/>
        <p:guide pos="682"/>
        <p:guide pos="13907"/>
        <p:guide pos="19628"/>
        <p:guide pos="262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页眉占位符 4097"/>
          <p:cNvSpPr>
            <a:spLocks noGrp="1"/>
          </p:cNvSpPr>
          <p:nvPr>
            <p:ph type="hdr" sz="quarter"/>
          </p:nvPr>
        </p:nvSpPr>
        <p:spPr>
          <a:xfrm>
            <a:off x="0" y="0"/>
            <a:ext cx="14265275" cy="2560638"/>
          </a:xfrm>
          <a:prstGeom prst="rect">
            <a:avLst/>
          </a:prstGeom>
          <a:noFill/>
          <a:ln w="9525">
            <a:noFill/>
          </a:ln>
        </p:spPr>
        <p:txBody>
          <a:bodyPr/>
          <a:lstStyle/>
          <a:p>
            <a:pPr lvl="0"/>
            <a:endParaRPr lang="en-US" sz="1200" dirty="0"/>
          </a:p>
        </p:txBody>
      </p:sp>
      <p:sp>
        <p:nvSpPr>
          <p:cNvPr id="4099" name="日期占位符 4098"/>
          <p:cNvSpPr>
            <a:spLocks noGrp="1"/>
          </p:cNvSpPr>
          <p:nvPr>
            <p:ph type="dt" idx="1"/>
          </p:nvPr>
        </p:nvSpPr>
        <p:spPr>
          <a:xfrm>
            <a:off x="18646775" y="0"/>
            <a:ext cx="14263688" cy="2560638"/>
          </a:xfrm>
          <a:prstGeom prst="rect">
            <a:avLst/>
          </a:prstGeom>
          <a:noFill/>
          <a:ln w="9525">
            <a:noFill/>
          </a:ln>
        </p:spPr>
        <p:txBody>
          <a:bodyPr/>
          <a:lstStyle/>
          <a:p>
            <a:pPr lvl="0" algn="r"/>
            <a:endParaRPr lang="en-US" sz="1200" dirty="0"/>
          </a:p>
        </p:txBody>
      </p:sp>
      <p:sp>
        <p:nvSpPr>
          <p:cNvPr id="4100" name="幻灯片图像占位符 4099"/>
          <p:cNvSpPr>
            <a:spLocks noGrp="1" noRot="1" noChangeAspect="1" noTextEdit="1"/>
          </p:cNvSpPr>
          <p:nvPr>
            <p:ph type="sldImg" idx="2"/>
          </p:nvPr>
        </p:nvSpPr>
        <p:spPr>
          <a:xfrm>
            <a:off x="2886075" y="3840163"/>
            <a:ext cx="27146250" cy="19202400"/>
          </a:xfrm>
          <a:prstGeom prst="rect">
            <a:avLst/>
          </a:prstGeom>
          <a:ln w="9525" cap="flat" cmpd="sng">
            <a:solidFill>
              <a:srgbClr val="000000"/>
            </a:solidFill>
            <a:prstDash val="solid"/>
            <a:miter/>
            <a:headEnd type="none" w="med" len="med"/>
            <a:tailEnd type="none" w="med" len="med"/>
          </a:ln>
        </p:spPr>
      </p:sp>
      <p:sp>
        <p:nvSpPr>
          <p:cNvPr id="4101" name="文本占位符 4100"/>
          <p:cNvSpPr>
            <a:spLocks noGrp="1"/>
          </p:cNvSpPr>
          <p:nvPr>
            <p:ph type="body" sz="quarter" idx="3"/>
          </p:nvPr>
        </p:nvSpPr>
        <p:spPr>
          <a:xfrm>
            <a:off x="3292475" y="24323675"/>
            <a:ext cx="26333450" cy="23042563"/>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4102" name="页脚占位符 4101"/>
          <p:cNvSpPr>
            <a:spLocks noGrp="1"/>
          </p:cNvSpPr>
          <p:nvPr>
            <p:ph type="ftr" sz="quarter" idx="4"/>
          </p:nvPr>
        </p:nvSpPr>
        <p:spPr>
          <a:xfrm>
            <a:off x="0" y="48637825"/>
            <a:ext cx="14265275" cy="2559050"/>
          </a:xfrm>
          <a:prstGeom prst="rect">
            <a:avLst/>
          </a:prstGeom>
          <a:noFill/>
          <a:ln w="9525">
            <a:noFill/>
          </a:ln>
        </p:spPr>
        <p:txBody>
          <a:bodyPr anchor="b" anchorCtr="0"/>
          <a:lstStyle/>
          <a:p>
            <a:pPr lvl="0"/>
            <a:endParaRPr lang="en-US" sz="1200" dirty="0"/>
          </a:p>
        </p:txBody>
      </p:sp>
      <p:sp>
        <p:nvSpPr>
          <p:cNvPr id="4103" name="灯片编号占位符 4102"/>
          <p:cNvSpPr>
            <a:spLocks noGrp="1"/>
          </p:cNvSpPr>
          <p:nvPr>
            <p:ph type="sldNum" sz="quarter" idx="5"/>
          </p:nvPr>
        </p:nvSpPr>
        <p:spPr>
          <a:xfrm>
            <a:off x="18646775" y="48637825"/>
            <a:ext cx="14263688" cy="2559050"/>
          </a:xfrm>
          <a:prstGeom prst="rect">
            <a:avLst/>
          </a:prstGeom>
          <a:noFill/>
          <a:ln w="9525">
            <a:noFill/>
          </a:ln>
        </p:spPr>
        <p:txBody>
          <a:bodyPr anchor="b" anchorCtr="0"/>
          <a:lstStyle/>
          <a:p>
            <a:pPr lvl="0" algn="r"/>
            <a:fld id="{9A0DB2DC-4C9A-4742-B13C-FB6460FD3503}" type="slidenum">
              <a:rPr lang="en-US" sz="1200" dirty="0"/>
              <a:t>‹#›</a:t>
            </a:fld>
            <a:endParaRPr lang="en-US" sz="1200" dirty="0"/>
          </a:p>
        </p:txBody>
      </p:sp>
    </p:spTree>
  </p:cSld>
  <p:clrMap bg1="lt1" tx1="dk1" bg2="lt2" tx2="dk2" accent1="accent1" accent2="accent2" accent3="accent3" accent4="accent4" accent5="accent5" accent6="accent6" hlink="hlink" folHlink="folHlink"/>
  <p:hf hdr="0" ftr="0" dt="0"/>
  <p:notesStyle>
    <a:lvl1pPr marL="0" lvl="0"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1pPr>
    <a:lvl2pPr marL="521777" lvl="1"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2pPr>
    <a:lvl3pPr marL="1043557" lvl="2"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3pPr>
    <a:lvl4pPr marL="1565335" lvl="3"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4pPr>
    <a:lvl5pPr marL="2087113" lvl="4"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5pPr>
    <a:lvl6pPr marL="2608892" lvl="5"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6pPr>
    <a:lvl7pPr marL="3130669" lvl="6"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7pPr>
    <a:lvl8pPr marL="3652449" lvl="7"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8pPr>
    <a:lvl9pPr marL="4174225" lvl="8" indent="0" algn="l" defTabSz="1043557" rtl="0" eaLnBrk="1" fontAlgn="base" latinLnBrk="0" hangingPunct="1">
      <a:lnSpc>
        <a:spcPct val="100000"/>
      </a:lnSpc>
      <a:spcBef>
        <a:spcPct val="30000"/>
      </a:spcBef>
      <a:spcAft>
        <a:spcPct val="0"/>
      </a:spcAft>
      <a:buNone/>
      <a:defRPr sz="1370" b="0" i="0" u="none" kern="1200" baseline="0">
        <a:solidFill>
          <a:schemeClr val="tx1"/>
        </a:solidFill>
        <a:latin typeface="Times New Roman" panose="02020603050405020304" pitchFamily="18"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2"/>
          </p:nvPr>
        </p:nvSpPr>
        <p:spPr/>
        <p:txBody>
          <a:bodyPr/>
          <a:lstStyle/>
          <a:p>
            <a:pPr lvl="0" algn="r"/>
            <a:fld id="{9A0DB2DC-4C9A-4742-B13C-FB6460FD3503}" type="slidenum">
              <a:rPr lang="en-US" sz="1200" dirty="0"/>
              <a:t>1</a:t>
            </a:fld>
            <a:endParaRPr lang="en-US" sz="1200" dirty="0"/>
          </a:p>
        </p:txBody>
      </p:sp>
      <p:sp>
        <p:nvSpPr>
          <p:cNvPr id="5122" name="幻灯片图像占位符 5121"/>
          <p:cNvSpPr>
            <a:spLocks noGrp="1" noRot="1" noChangeAspect="1" noTextEdit="1"/>
          </p:cNvSpPr>
          <p:nvPr>
            <p:ph type="sldImg"/>
          </p:nvPr>
        </p:nvSpPr>
        <p:spPr>
          <a:xfrm>
            <a:off x="2886075" y="3840163"/>
            <a:ext cx="27146250" cy="19202400"/>
          </a:xfrm>
          <a:ln/>
        </p:spPr>
      </p:sp>
      <p:sp>
        <p:nvSpPr>
          <p:cNvPr id="5123" name="文本占位符 5122"/>
          <p:cNvSpPr>
            <a:spLocks noGrp="1"/>
          </p:cNvSpPr>
          <p:nvPr>
            <p:ph type="body" idx="1"/>
          </p:nvPr>
        </p:nvSpPr>
        <p:spPr>
          <a:ln/>
        </p:spPr>
        <p:txBody>
          <a:bodyPr/>
          <a:lstStyle/>
          <a:p>
            <a:pPr lvl="0"/>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zh-CN" altLang="en-US"/>
              <a:t>单击此处编辑母版标题样式</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5" name="Footer Placeholder 4"/>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1424224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5" name="Footer Placeholder 4"/>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109184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5" name="Footer Placeholder 4"/>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276430644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5" name="Footer Placeholder 4"/>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91771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zh-CN" altLang="en-US"/>
              <a:t>单击此处编辑母版标题样式</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5" name="Footer Placeholder 4"/>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133770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6" name="Footer Placeholder 5"/>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816817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zh-CN" altLang="en-US"/>
              <a:t>单击此处编辑母版文本样式</a:t>
            </a:r>
          </a:p>
        </p:txBody>
      </p:sp>
      <p:sp>
        <p:nvSpPr>
          <p:cNvPr id="4" name="Content Placeholder 3"/>
          <p:cNvSpPr>
            <a:spLocks noGrp="1"/>
          </p:cNvSpPr>
          <p:nvPr>
            <p:ph sz="half" idx="2"/>
          </p:nvPr>
        </p:nvSpPr>
        <p:spPr>
          <a:xfrm>
            <a:off x="2948339" y="11058863"/>
            <a:ext cx="18107995" cy="1626592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zh-CN" altLang="en-US"/>
              <a:t>单击此处编辑母版文本样式</a:t>
            </a:r>
          </a:p>
        </p:txBody>
      </p:sp>
      <p:sp>
        <p:nvSpPr>
          <p:cNvPr id="6" name="Content Placeholder 5"/>
          <p:cNvSpPr>
            <a:spLocks noGrp="1"/>
          </p:cNvSpPr>
          <p:nvPr>
            <p:ph sz="quarter" idx="4"/>
          </p:nvPr>
        </p:nvSpPr>
        <p:spPr>
          <a:xfrm>
            <a:off x="21669408" y="11058863"/>
            <a:ext cx="18197174" cy="1626592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8" name="Footer Placeholder 7"/>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9" name="Slide Number Placeholder 8"/>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1212379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131274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3" name="Footer Placeholder 2"/>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343521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zh-CN" altLang="en-US"/>
              <a:t>单击此处编辑母版标题样式</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6" name="Footer Placeholder 5"/>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116709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zh-CN" altLang="en-US"/>
              <a:t>单击图标添加图片</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defTabSz="3421650"/>
            <a:endParaRPr lang="en-US" dirty="0">
              <a:latin typeface="Times New Roman" panose="02020603050405020304" pitchFamily="18" charset="0"/>
            </a:endParaRPr>
          </a:p>
        </p:txBody>
      </p:sp>
      <p:sp>
        <p:nvSpPr>
          <p:cNvPr id="6" name="Footer Placeholder 5"/>
          <p:cNvSpPr>
            <a:spLocks noGrp="1"/>
          </p:cNvSpPr>
          <p:nvPr>
            <p:ph type="ftr" sz="quarter" idx="11"/>
          </p:nvPr>
        </p:nvSpPr>
        <p:spPr/>
        <p:txBody>
          <a:bodyPr/>
          <a:lstStyle/>
          <a:p>
            <a:pPr defTabSz="3421650"/>
            <a:endParaRPr lang="en-US" dirty="0">
              <a:latin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373026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pPr defTabSz="3421650"/>
            <a:endParaRPr lang="en-US" dirty="0">
              <a:latin typeface="Times New Roman" panose="02020603050405020304" pitchFamily="18" charset="0"/>
            </a:endParaRPr>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pPr defTabSz="3421650"/>
            <a:endParaRPr lang="en-US" dirty="0">
              <a:latin typeface="Times New Roman" panose="02020603050405020304" pitchFamily="18" charset="0"/>
            </a:endParaRPr>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pPr defTabSz="3421650"/>
            <a:fld id="{9A0DB2DC-4C9A-4742-B13C-FB6460FD3503}" type="slidenum">
              <a:rPr lang="en-US" smtClean="0">
                <a:latin typeface="Times New Roman" panose="02020603050405020304" pitchFamily="18" charset="0"/>
              </a:rPr>
              <a:pPr defTabSz="3421650"/>
              <a:t>‹#›</a:t>
            </a:fld>
            <a:endParaRPr lang="en-US" dirty="0">
              <a:latin typeface="Times New Roman" panose="02020603050405020304" pitchFamily="18" charset="0"/>
            </a:endParaRPr>
          </a:p>
        </p:txBody>
      </p:sp>
    </p:spTree>
    <p:extLst>
      <p:ext uri="{BB962C8B-B14F-4D97-AF65-F5344CB8AC3E}">
        <p14:creationId xmlns:p14="http://schemas.microsoft.com/office/powerpoint/2010/main" val="1598319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8" name="矩形 3397"/>
          <p:cNvSpPr/>
          <p:nvPr/>
        </p:nvSpPr>
        <p:spPr>
          <a:xfrm>
            <a:off x="1" y="-1"/>
            <a:ext cx="42803762" cy="30275213"/>
          </a:xfrm>
          <a:prstGeom prst="rect">
            <a:avLst/>
          </a:prstGeom>
          <a:gradFill rotWithShape="1">
            <a:gsLst>
              <a:gs pos="0">
                <a:srgbClr val="3366CC"/>
              </a:gs>
              <a:gs pos="100000">
                <a:srgbClr val="FFFFFF"/>
              </a:gs>
            </a:gsLst>
            <a:lin ang="5400000" scaled="1"/>
            <a:tileRect/>
          </a:gradFill>
          <a:ln w="9525">
            <a:noFill/>
          </a:ln>
        </p:spPr>
        <p:txBody>
          <a:bodyPr wrap="none" lIns="76778" tIns="38389" rIns="76778" bIns="38389" anchor="ctr" anchorCtr="0"/>
          <a:lstStyle/>
          <a:p>
            <a:pPr defTabSz="767298"/>
            <a:endParaRPr sz="3024" dirty="0"/>
          </a:p>
        </p:txBody>
      </p:sp>
      <p:sp>
        <p:nvSpPr>
          <p:cNvPr id="3401" name="圆角矩形 3400"/>
          <p:cNvSpPr/>
          <p:nvPr/>
        </p:nvSpPr>
        <p:spPr>
          <a:xfrm>
            <a:off x="19256387" y="4598232"/>
            <a:ext cx="22678695" cy="24665188"/>
          </a:xfrm>
          <a:prstGeom prst="roundRect">
            <a:avLst>
              <a:gd name="adj" fmla="val 5144"/>
            </a:avLst>
          </a:prstGeom>
          <a:solidFill>
            <a:schemeClr val="bg1"/>
          </a:solidFill>
          <a:ln w="9525" cap="flat" cmpd="sng">
            <a:solidFill>
              <a:schemeClr val="tx1"/>
            </a:solidFill>
            <a:prstDash val="solid"/>
            <a:headEnd type="none" w="med" len="med"/>
            <a:tailEnd type="none" w="med" len="med"/>
          </a:ln>
        </p:spPr>
        <p:txBody>
          <a:bodyPr/>
          <a:lstStyle/>
          <a:p>
            <a:endParaRPr lang="zh-CN" altLang="en-US" sz="3024"/>
          </a:p>
        </p:txBody>
      </p:sp>
      <p:sp>
        <p:nvSpPr>
          <p:cNvPr id="3399" name="圆角矩形 3398"/>
          <p:cNvSpPr/>
          <p:nvPr/>
        </p:nvSpPr>
        <p:spPr>
          <a:xfrm>
            <a:off x="10126896" y="4592091"/>
            <a:ext cx="8374933" cy="24654675"/>
          </a:xfrm>
          <a:prstGeom prst="roundRect">
            <a:avLst>
              <a:gd name="adj" fmla="val 5144"/>
            </a:avLst>
          </a:prstGeom>
          <a:solidFill>
            <a:schemeClr val="bg1"/>
          </a:solidFill>
          <a:ln w="9525" cap="flat" cmpd="sng">
            <a:solidFill>
              <a:schemeClr val="tx1"/>
            </a:solidFill>
            <a:prstDash val="solid"/>
            <a:headEnd type="none" w="med" len="med"/>
            <a:tailEnd type="none" w="med" len="med"/>
          </a:ln>
        </p:spPr>
        <p:txBody>
          <a:bodyPr/>
          <a:lstStyle/>
          <a:p>
            <a:endParaRPr lang="zh-CN" altLang="en-US" sz="3024"/>
          </a:p>
        </p:txBody>
      </p:sp>
      <p:sp>
        <p:nvSpPr>
          <p:cNvPr id="3396" name="圆角矩形 3395"/>
          <p:cNvSpPr/>
          <p:nvPr/>
        </p:nvSpPr>
        <p:spPr>
          <a:xfrm>
            <a:off x="739669" y="4592091"/>
            <a:ext cx="8576009" cy="24701980"/>
          </a:xfrm>
          <a:prstGeom prst="roundRect">
            <a:avLst>
              <a:gd name="adj" fmla="val 5144"/>
            </a:avLst>
          </a:prstGeom>
          <a:solidFill>
            <a:schemeClr val="bg1"/>
          </a:solidFill>
          <a:ln w="9525" cap="flat" cmpd="sng">
            <a:solidFill>
              <a:schemeClr val="tx1"/>
            </a:solidFill>
            <a:prstDash val="solid"/>
            <a:headEnd type="none" w="med" len="med"/>
            <a:tailEnd type="none" w="med" len="med"/>
          </a:ln>
        </p:spPr>
        <p:txBody>
          <a:bodyPr wrap="none" anchor="ctr" anchorCtr="0"/>
          <a:lstStyle/>
          <a:p>
            <a:pPr algn="ctr" defTabSz="767298"/>
            <a:endParaRPr sz="3024" dirty="0"/>
          </a:p>
        </p:txBody>
      </p:sp>
      <p:sp>
        <p:nvSpPr>
          <p:cNvPr id="3394" name="圆角矩形 3393"/>
          <p:cNvSpPr/>
          <p:nvPr/>
        </p:nvSpPr>
        <p:spPr>
          <a:xfrm>
            <a:off x="739670" y="588685"/>
            <a:ext cx="41195412" cy="3083586"/>
          </a:xfrm>
          <a:prstGeom prst="roundRect">
            <a:avLst>
              <a:gd name="adj" fmla="val 16667"/>
            </a:avLst>
          </a:prstGeom>
          <a:solidFill>
            <a:schemeClr val="bg1"/>
          </a:solidFill>
          <a:ln w="9525" cap="flat" cmpd="sng">
            <a:solidFill>
              <a:schemeClr val="tx1"/>
            </a:solidFill>
            <a:prstDash val="solid"/>
            <a:headEnd type="none" w="med" len="med"/>
            <a:tailEnd type="none" w="med" len="med"/>
          </a:ln>
        </p:spPr>
        <p:txBody>
          <a:bodyPr/>
          <a:lstStyle/>
          <a:p>
            <a:endParaRPr lang="zh-CN" altLang="en-US" sz="3024"/>
          </a:p>
        </p:txBody>
      </p:sp>
      <p:sp>
        <p:nvSpPr>
          <p:cNvPr id="3076" name="文本框 3075"/>
          <p:cNvSpPr txBox="1"/>
          <p:nvPr/>
        </p:nvSpPr>
        <p:spPr>
          <a:xfrm>
            <a:off x="24976623" y="17488138"/>
            <a:ext cx="5264125" cy="620439"/>
          </a:xfrm>
          <a:prstGeom prst="rect">
            <a:avLst/>
          </a:prstGeom>
          <a:noFill/>
          <a:ln w="12700">
            <a:noFill/>
          </a:ln>
        </p:spPr>
        <p:txBody>
          <a:bodyPr wrap="square" lIns="76778" tIns="76778" rIns="76778" bIns="76778">
            <a:spAutoFit/>
          </a:bodyPr>
          <a:lstStyle/>
          <a:p>
            <a:pPr marL="1387439" indent="-1387439" defTabSz="767298">
              <a:tabLst>
                <a:tab pos="882916" algn="l"/>
              </a:tabLst>
            </a:pPr>
            <a:r>
              <a:rPr lang="en-US" altLang="zh-CN" sz="3024" b="1" dirty="0">
                <a:solidFill>
                  <a:srgbClr val="006600"/>
                </a:solidFill>
              </a:rPr>
              <a:t>Figure 2:</a:t>
            </a:r>
            <a:r>
              <a:rPr lang="en-US" altLang="zh-CN" sz="3024" b="1" dirty="0"/>
              <a:t> </a:t>
            </a:r>
            <a:r>
              <a:rPr lang="en-US" altLang="zh-CN" sz="3024" dirty="0"/>
              <a:t> System composition</a:t>
            </a:r>
          </a:p>
        </p:txBody>
      </p:sp>
      <p:sp>
        <p:nvSpPr>
          <p:cNvPr id="3077" name="文本框 3076"/>
          <p:cNvSpPr txBox="1"/>
          <p:nvPr/>
        </p:nvSpPr>
        <p:spPr>
          <a:xfrm>
            <a:off x="1116736" y="5341963"/>
            <a:ext cx="7676746" cy="6387852"/>
          </a:xfrm>
          <a:prstGeom prst="rect">
            <a:avLst/>
          </a:prstGeom>
          <a:noFill/>
          <a:ln w="12700">
            <a:noFill/>
          </a:ln>
        </p:spPr>
        <p:txBody>
          <a:bodyPr wrap="square" lIns="76778" tIns="76778" rIns="76778" bIns="76778">
            <a:spAutoFit/>
          </a:bodyPr>
          <a:lstStyle/>
          <a:p>
            <a:pPr marL="315327" indent="-315327" algn="just" defTabSz="767298">
              <a:spcBef>
                <a:spcPct val="50000"/>
              </a:spcBef>
              <a:tabLst>
                <a:tab pos="420438" algn="l"/>
                <a:tab pos="441459" algn="l"/>
              </a:tabLst>
            </a:pPr>
            <a:r>
              <a:rPr lang="en-US" altLang="zh-CN" sz="4856" b="1" dirty="0"/>
              <a:t>Introduction</a:t>
            </a:r>
          </a:p>
          <a:p>
            <a:pPr marL="315327" indent="-315327" algn="just" defTabSz="767298">
              <a:spcBef>
                <a:spcPct val="50000"/>
              </a:spcBef>
              <a:tabLst>
                <a:tab pos="420438" algn="l"/>
                <a:tab pos="441459" algn="l"/>
              </a:tabLst>
            </a:pPr>
            <a:endParaRPr lang="en-US" altLang="zh-CN" sz="1104" b="1" dirty="0"/>
          </a:p>
          <a:p>
            <a:pPr marL="315327" indent="-315327" algn="just" defTabSz="767298">
              <a:tabLst>
                <a:tab pos="420438" algn="l"/>
                <a:tab pos="441459" algn="l"/>
              </a:tabLst>
            </a:pPr>
            <a:r>
              <a:rPr lang="en-US" altLang="zh-CN" sz="3090" dirty="0">
                <a:latin typeface="Palatino Linotype" panose="02040502050505030304" pitchFamily="18" charset="0"/>
              </a:rPr>
              <a:t>	A data link is a system that transmits and processes tactical information in real time between sensors, command and control systems and weapon systems, with prescribed message format and communication protocols. The primary problem of data link system research and development is to design the system architecture according to user needs, and to clarify the relationship between the logical components.</a:t>
            </a:r>
          </a:p>
        </p:txBody>
      </p:sp>
      <p:sp>
        <p:nvSpPr>
          <p:cNvPr id="3081" name="文本框 3080"/>
          <p:cNvSpPr txBox="1"/>
          <p:nvPr/>
        </p:nvSpPr>
        <p:spPr>
          <a:xfrm>
            <a:off x="739669" y="588685"/>
            <a:ext cx="41195412" cy="3067841"/>
          </a:xfrm>
          <a:prstGeom prst="rect">
            <a:avLst/>
          </a:prstGeom>
          <a:noFill/>
          <a:ln w="12700">
            <a:noFill/>
          </a:ln>
        </p:spPr>
        <p:txBody>
          <a:bodyPr wrap="square" lIns="76778" tIns="76778" rIns="76778" bIns="76778">
            <a:spAutoFit/>
          </a:bodyPr>
          <a:lstStyle/>
          <a:p>
            <a:pPr algn="ctr" defTabSz="767298">
              <a:spcBef>
                <a:spcPct val="50000"/>
              </a:spcBef>
            </a:pPr>
            <a:r>
              <a:rPr lang="en-US" altLang="zh-CN" sz="6732" b="1" dirty="0"/>
              <a:t>MBSE and The Concept Model of The Internet of Things-Based Data Link System Designing Method</a:t>
            </a:r>
          </a:p>
          <a:p>
            <a:pPr algn="ctr" defTabSz="767298">
              <a:spcBef>
                <a:spcPct val="50000"/>
              </a:spcBef>
            </a:pPr>
            <a:r>
              <a:rPr lang="en-US" altLang="zh-CN" sz="4525" b="1" dirty="0"/>
              <a:t>Peng Zhou, </a:t>
            </a:r>
            <a:r>
              <a:rPr lang="en-US" altLang="zh-CN" sz="4525" b="1" dirty="0" err="1"/>
              <a:t>Fuqiang</a:t>
            </a:r>
            <a:r>
              <a:rPr lang="en-US" altLang="zh-CN" sz="4525" b="1" dirty="0"/>
              <a:t> LI, Kai Zhang, </a:t>
            </a:r>
            <a:r>
              <a:rPr lang="en-US" altLang="zh-CN" sz="4525" b="1" dirty="0" err="1"/>
              <a:t>Chubing</a:t>
            </a:r>
            <a:r>
              <a:rPr lang="en-US" altLang="zh-CN" sz="4525" b="1" dirty="0"/>
              <a:t> Guo</a:t>
            </a:r>
            <a:br>
              <a:rPr lang="en-US" altLang="zh-CN" sz="4525" b="1" dirty="0"/>
            </a:br>
            <a:endParaRPr lang="en-US" altLang="zh-CN" sz="110" b="1" dirty="0"/>
          </a:p>
          <a:p>
            <a:pPr algn="ctr" defTabSz="767298">
              <a:spcBef>
                <a:spcPct val="50000"/>
              </a:spcBef>
            </a:pPr>
            <a:r>
              <a:rPr lang="en-US" altLang="zh-CN" sz="3532" dirty="0"/>
              <a:t>Key Laboratory on Data Link, CETC</a:t>
            </a:r>
            <a:endParaRPr lang="en-US" altLang="zh-CN" sz="3532" dirty="0">
              <a:effectLst>
                <a:outerShdw blurRad="38100" dist="38100" dir="2700000">
                  <a:srgbClr val="C0C0C0"/>
                </a:outerShdw>
              </a:effectLst>
            </a:endParaRPr>
          </a:p>
        </p:txBody>
      </p:sp>
      <p:sp>
        <p:nvSpPr>
          <p:cNvPr id="3095" name="文本框 3094"/>
          <p:cNvSpPr txBox="1"/>
          <p:nvPr/>
        </p:nvSpPr>
        <p:spPr>
          <a:xfrm>
            <a:off x="921077" y="19499540"/>
            <a:ext cx="7999006" cy="10073348"/>
          </a:xfrm>
          <a:prstGeom prst="rect">
            <a:avLst/>
          </a:prstGeom>
          <a:noFill/>
          <a:ln w="12700">
            <a:noFill/>
          </a:ln>
        </p:spPr>
        <p:txBody>
          <a:bodyPr wrap="square" lIns="76778" tIns="76778" rIns="76778" bIns="76778">
            <a:spAutoFit/>
          </a:bodyPr>
          <a:lstStyle/>
          <a:p>
            <a:pPr marL="441459" indent="-441459" algn="just" defTabSz="767298">
              <a:tabLst>
                <a:tab pos="420438" algn="l"/>
              </a:tabLst>
            </a:pPr>
            <a:r>
              <a:rPr lang="en-US" altLang="zh-CN" sz="4856" b="1" dirty="0"/>
              <a:t>Method</a:t>
            </a:r>
          </a:p>
          <a:p>
            <a:pPr marL="441459" indent="-441459" algn="just" defTabSz="767298">
              <a:tabLst>
                <a:tab pos="420438" algn="l"/>
              </a:tabLst>
            </a:pPr>
            <a:endParaRPr lang="en-US" altLang="zh-CN" sz="1104" b="1" dirty="0"/>
          </a:p>
          <a:p>
            <a:pPr marL="441459" indent="-441459" algn="just" defTabSz="767298">
              <a:tabLst>
                <a:tab pos="420438" algn="l"/>
              </a:tabLst>
            </a:pPr>
            <a:r>
              <a:rPr lang="en-US" altLang="zh-CN" sz="3311" dirty="0">
                <a:latin typeface="Palatino Linotype" panose="02040502050505030304" pitchFamily="18" charset="0"/>
              </a:rPr>
              <a:t>	In this paper, a complete system design process is proposed by drawing on the idea of model based systems engineering (MBSE) , and the design process of the data link system is standardized and unified. The system function is obtained by the requirement analysis. And the system composition structure is designed based on the conceptual model of the Internet of Things. In addition, the information interface relationship between the components of the system is described, which has strong guiding significance for the detailed design and development of the system in the next step.</a:t>
            </a:r>
            <a:endParaRPr lang="en-US" altLang="zh-CN" sz="3311" dirty="0">
              <a:solidFill>
                <a:srgbClr val="3366CC"/>
              </a:solidFill>
              <a:latin typeface="Palatino Linotype" panose="02040502050505030304" pitchFamily="18" charset="0"/>
            </a:endParaRPr>
          </a:p>
          <a:p>
            <a:pPr marL="1355907" lvl="3" defTabSz="767298">
              <a:tabLst>
                <a:tab pos="420438" algn="l"/>
              </a:tabLst>
            </a:pPr>
            <a:endParaRPr lang="en-US" altLang="zh-CN" sz="2207" dirty="0">
              <a:solidFill>
                <a:srgbClr val="3366CC"/>
              </a:solidFill>
              <a:latin typeface="Palatino Linotype" panose="02040502050505030304" pitchFamily="18" charset="0"/>
            </a:endParaRPr>
          </a:p>
        </p:txBody>
      </p:sp>
      <p:sp>
        <p:nvSpPr>
          <p:cNvPr id="3589" name="文本框 3588"/>
          <p:cNvSpPr txBox="1"/>
          <p:nvPr/>
        </p:nvSpPr>
        <p:spPr>
          <a:xfrm>
            <a:off x="12621353" y="23102211"/>
            <a:ext cx="3398488" cy="542912"/>
          </a:xfrm>
          <a:prstGeom prst="rect">
            <a:avLst/>
          </a:prstGeom>
          <a:noFill/>
          <a:ln w="9525">
            <a:noFill/>
          </a:ln>
        </p:spPr>
        <p:txBody>
          <a:bodyPr wrap="square" lIns="76778" tIns="38389" rIns="76778" bIns="38389">
            <a:spAutoFit/>
          </a:bodyPr>
          <a:lstStyle/>
          <a:p>
            <a:pPr marL="441459" indent="-441459" defTabSz="767298"/>
            <a:r>
              <a:rPr lang="en-US" altLang="zh-CN" sz="3024" b="1" dirty="0">
                <a:solidFill>
                  <a:srgbClr val="006600"/>
                </a:solidFill>
              </a:rPr>
              <a:t>Figure 1</a:t>
            </a:r>
            <a:r>
              <a:rPr lang="en-US" altLang="zh-CN" sz="3024" dirty="0">
                <a:solidFill>
                  <a:srgbClr val="006600"/>
                </a:solidFill>
              </a:rPr>
              <a:t>:</a:t>
            </a:r>
            <a:r>
              <a:rPr lang="en-US" altLang="zh-CN" sz="3024" dirty="0"/>
              <a:t>  </a:t>
            </a:r>
            <a:r>
              <a:rPr lang="en-US" altLang="zh-CN" sz="2428" dirty="0"/>
              <a:t> Design flow</a:t>
            </a:r>
            <a:endParaRPr lang="en-US" altLang="zh-CN" sz="3024" dirty="0"/>
          </a:p>
        </p:txBody>
      </p:sp>
      <p:sp>
        <p:nvSpPr>
          <p:cNvPr id="3650" name="文本框 3649"/>
          <p:cNvSpPr txBox="1"/>
          <p:nvPr/>
        </p:nvSpPr>
        <p:spPr>
          <a:xfrm>
            <a:off x="19404488" y="25599084"/>
            <a:ext cx="22259006" cy="3387081"/>
          </a:xfrm>
          <a:prstGeom prst="rect">
            <a:avLst/>
          </a:prstGeom>
          <a:noFill/>
          <a:ln w="9525">
            <a:noFill/>
          </a:ln>
        </p:spPr>
        <p:txBody>
          <a:bodyPr wrap="square">
            <a:spAutoFit/>
          </a:bodyPr>
          <a:lstStyle/>
          <a:p>
            <a:pPr marL="378391" indent="-378391" defTabSz="767298"/>
            <a:r>
              <a:rPr lang="en-US" altLang="zh-CN" sz="4856" b="1" dirty="0"/>
              <a:t>Summary</a:t>
            </a:r>
          </a:p>
          <a:p>
            <a:pPr marL="378391" indent="-378391" algn="just" defTabSz="767298"/>
            <a:r>
              <a:rPr lang="en-US" altLang="zh-CN" sz="3024" dirty="0"/>
              <a:t>	</a:t>
            </a:r>
            <a:r>
              <a:rPr lang="en-US" altLang="zh-CN" sz="3311" dirty="0">
                <a:latin typeface="Palatino Linotype" panose="02040502050505030304" pitchFamily="18" charset="0"/>
              </a:rPr>
              <a:t>Compared with previous studies, this development method standardizes the analysis process and provides researchers with a clear and standardized design process. It makes the design process more intuitive and comprehensive, and is more conducive to the follow-up detailed design and research and development work. And it is also convenient for designers to trace and modify when requirements change, which helps to reduce workload and improve work efficiency.</a:t>
            </a:r>
          </a:p>
        </p:txBody>
      </p:sp>
      <p:sp>
        <p:nvSpPr>
          <p:cNvPr id="3654" name="矩形 3653"/>
          <p:cNvSpPr/>
          <p:nvPr/>
        </p:nvSpPr>
        <p:spPr>
          <a:xfrm>
            <a:off x="1218406" y="12709282"/>
            <a:ext cx="40366950" cy="0"/>
          </a:xfrm>
          <a:prstGeom prst="rect">
            <a:avLst/>
          </a:prstGeom>
          <a:noFill/>
          <a:ln w="9525">
            <a:noFill/>
          </a:ln>
        </p:spPr>
        <p:txBody>
          <a:bodyPr/>
          <a:lstStyle/>
          <a:p>
            <a:endParaRPr lang="zh-CN" altLang="en-US" sz="3024"/>
          </a:p>
        </p:txBody>
      </p:sp>
      <p:sp>
        <p:nvSpPr>
          <p:cNvPr id="3656" name="矩形 3655"/>
          <p:cNvSpPr/>
          <p:nvPr/>
        </p:nvSpPr>
        <p:spPr>
          <a:xfrm>
            <a:off x="1218406" y="0"/>
            <a:ext cx="40366950" cy="0"/>
          </a:xfrm>
          <a:prstGeom prst="rect">
            <a:avLst/>
          </a:prstGeom>
          <a:noFill/>
          <a:ln w="9525">
            <a:noFill/>
          </a:ln>
        </p:spPr>
        <p:txBody>
          <a:bodyPr/>
          <a:lstStyle/>
          <a:p>
            <a:endParaRPr lang="zh-CN" altLang="en-US" sz="3024"/>
          </a:p>
        </p:txBody>
      </p:sp>
      <p:sp>
        <p:nvSpPr>
          <p:cNvPr id="31" name="文本框 30">
            <a:extLst>
              <a:ext uri="{FF2B5EF4-FFF2-40B4-BE49-F238E27FC236}">
                <a16:creationId xmlns:a16="http://schemas.microsoft.com/office/drawing/2014/main" id="{D77E335E-0599-9A2E-478D-746D8001D97D}"/>
              </a:ext>
            </a:extLst>
          </p:cNvPr>
          <p:cNvSpPr txBox="1"/>
          <p:nvPr/>
        </p:nvSpPr>
        <p:spPr>
          <a:xfrm>
            <a:off x="959574" y="12136328"/>
            <a:ext cx="7999006" cy="6863367"/>
          </a:xfrm>
          <a:prstGeom prst="rect">
            <a:avLst/>
          </a:prstGeom>
          <a:noFill/>
          <a:ln w="12700">
            <a:noFill/>
          </a:ln>
        </p:spPr>
        <p:txBody>
          <a:bodyPr wrap="square" lIns="76778" tIns="76778" rIns="76778" bIns="76778">
            <a:spAutoFit/>
          </a:bodyPr>
          <a:lstStyle/>
          <a:p>
            <a:pPr marL="315327" indent="-315327" algn="just" defTabSz="767298">
              <a:spcBef>
                <a:spcPct val="50000"/>
              </a:spcBef>
              <a:tabLst>
                <a:tab pos="420438" algn="l"/>
                <a:tab pos="441459" algn="l"/>
              </a:tabLst>
            </a:pPr>
            <a:r>
              <a:rPr lang="en-US" altLang="zh-CN" sz="4856" b="1" dirty="0"/>
              <a:t>Problems</a:t>
            </a:r>
          </a:p>
          <a:p>
            <a:pPr marL="315327" indent="-315327" algn="just" defTabSz="767298">
              <a:spcBef>
                <a:spcPct val="50000"/>
              </a:spcBef>
              <a:tabLst>
                <a:tab pos="420438" algn="l"/>
                <a:tab pos="441459" algn="l"/>
              </a:tabLst>
            </a:pPr>
            <a:endParaRPr lang="en-US" altLang="zh-CN" sz="1104" b="1" dirty="0"/>
          </a:p>
          <a:p>
            <a:pPr marL="315327" indent="-315327" algn="just" defTabSz="767298">
              <a:tabLst>
                <a:tab pos="420438" algn="l"/>
                <a:tab pos="441459" algn="l"/>
              </a:tabLst>
            </a:pPr>
            <a:r>
              <a:rPr lang="en-US" altLang="zh-CN" sz="3090" dirty="0">
                <a:latin typeface="Palatino Linotype" panose="02040502050505030304" pitchFamily="18" charset="0"/>
              </a:rPr>
              <a:t>	There are generally three problems in the current research about designing the system architecture of data link. First, the existing data link system architecture is mostly proposed directly, which lacks a complete analysis under theoretical guidance. Second, the system design process is different, which is not unified and standardized. Third, there is a lack of research on the system composition structure, and lack of guidance for the detailed design of the system.</a:t>
            </a:r>
          </a:p>
        </p:txBody>
      </p:sp>
      <p:sp>
        <p:nvSpPr>
          <p:cNvPr id="32" name="文本框 31">
            <a:extLst>
              <a:ext uri="{FF2B5EF4-FFF2-40B4-BE49-F238E27FC236}">
                <a16:creationId xmlns:a16="http://schemas.microsoft.com/office/drawing/2014/main" id="{CDBBA7A0-1E39-9754-8B1D-8C44A9EC4BEA}"/>
              </a:ext>
            </a:extLst>
          </p:cNvPr>
          <p:cNvSpPr txBox="1"/>
          <p:nvPr/>
        </p:nvSpPr>
        <p:spPr>
          <a:xfrm>
            <a:off x="10300156" y="5114923"/>
            <a:ext cx="7733844" cy="12281196"/>
          </a:xfrm>
          <a:prstGeom prst="rect">
            <a:avLst/>
          </a:prstGeom>
          <a:noFill/>
          <a:ln w="12700">
            <a:noFill/>
          </a:ln>
        </p:spPr>
        <p:txBody>
          <a:bodyPr wrap="square" lIns="76778" tIns="76778" rIns="76778" bIns="76778">
            <a:spAutoFit/>
          </a:bodyPr>
          <a:lstStyle/>
          <a:p>
            <a:pPr marL="441459" indent="-441459" algn="just" defTabSz="767298">
              <a:tabLst>
                <a:tab pos="420438" algn="l"/>
              </a:tabLst>
            </a:pPr>
            <a:r>
              <a:rPr lang="en-US" altLang="zh-CN" sz="4856" b="1" dirty="0"/>
              <a:t>Results</a:t>
            </a:r>
          </a:p>
          <a:p>
            <a:pPr marL="441459" indent="-441459" algn="just" defTabSz="767298">
              <a:tabLst>
                <a:tab pos="420438" algn="l"/>
              </a:tabLst>
            </a:pPr>
            <a:endParaRPr lang="en-US" altLang="zh-CN" sz="1104" b="1" dirty="0"/>
          </a:p>
          <a:p>
            <a:pPr marL="441459" indent="-441459" algn="just" defTabSz="767298">
              <a:tabLst>
                <a:tab pos="420438" algn="l"/>
              </a:tabLst>
            </a:pPr>
            <a:r>
              <a:rPr lang="en-US" altLang="zh-CN" sz="3311" dirty="0">
                <a:latin typeface="Palatino Linotype" panose="02040502050505030304" pitchFamily="18" charset="0"/>
              </a:rPr>
              <a:t>	This paper standardizes the design process of the data link system by the in-depth study of the design process of the data link system and the idea of MBSE. It is divided into three stages, i.e., requirements analysis, system architecture design and system composition structure design, as shown in Fig. 1.</a:t>
            </a:r>
          </a:p>
          <a:p>
            <a:pPr marL="441459" indent="-441459" algn="just" defTabSz="767298">
              <a:tabLst>
                <a:tab pos="420438" algn="l"/>
              </a:tabLst>
            </a:pPr>
            <a:r>
              <a:rPr lang="en-US" altLang="zh-CN" sz="3311" dirty="0">
                <a:latin typeface="Palatino Linotype" panose="02040502050505030304" pitchFamily="18" charset="0"/>
              </a:rPr>
              <a:t>    In the requirements phase, the requirements are defined for data link users and the functional requirements are analyzed in detail. The system composition structure design is carried out with the help of the Internet of Things conceptual model. Finally, the composition of the data link system and the cross-linking relationship between each component are obtained, which provides a good foundation for the subsequent detailed design and development.</a:t>
            </a:r>
          </a:p>
        </p:txBody>
      </p:sp>
      <p:sp>
        <p:nvSpPr>
          <p:cNvPr id="34" name="文本框 33">
            <a:extLst>
              <a:ext uri="{FF2B5EF4-FFF2-40B4-BE49-F238E27FC236}">
                <a16:creationId xmlns:a16="http://schemas.microsoft.com/office/drawing/2014/main" id="{7B960290-6E9D-E771-8C57-403ECFB40C58}"/>
              </a:ext>
            </a:extLst>
          </p:cNvPr>
          <p:cNvSpPr txBox="1"/>
          <p:nvPr/>
        </p:nvSpPr>
        <p:spPr>
          <a:xfrm>
            <a:off x="10513948" y="23833577"/>
            <a:ext cx="7520052" cy="4740542"/>
          </a:xfrm>
          <a:prstGeom prst="rect">
            <a:avLst/>
          </a:prstGeom>
          <a:noFill/>
          <a:ln w="12700">
            <a:noFill/>
          </a:ln>
        </p:spPr>
        <p:txBody>
          <a:bodyPr wrap="square" lIns="76778" tIns="76778" rIns="76778" bIns="76778">
            <a:spAutoFit/>
          </a:bodyPr>
          <a:lstStyle/>
          <a:p>
            <a:pPr algn="just" defTabSz="767298"/>
            <a:r>
              <a:rPr lang="en-US" altLang="zh-CN" sz="3311" dirty="0">
                <a:latin typeface="Palatino Linotype" panose="02040502050505030304" pitchFamily="18" charset="0"/>
              </a:rPr>
              <a:t>Based on the research and analysis in this paper, the entities in the system architecture are mapped to the Concept model of IoT. According to the actual needs to improve its content and cross-linking relationship, the composition structure and interface relationship of the data link system can be obtained, as shown in Fig. 2.</a:t>
            </a:r>
          </a:p>
        </p:txBody>
      </p:sp>
      <p:sp>
        <p:nvSpPr>
          <p:cNvPr id="9" name="Rectangle 7">
            <a:extLst>
              <a:ext uri="{FF2B5EF4-FFF2-40B4-BE49-F238E27FC236}">
                <a16:creationId xmlns:a16="http://schemas.microsoft.com/office/drawing/2014/main" id="{39C8DA66-0B19-4ABF-9B77-5C7BD326AA49}"/>
              </a:ext>
            </a:extLst>
          </p:cNvPr>
          <p:cNvSpPr>
            <a:spLocks noChangeArrowheads="1"/>
          </p:cNvSpPr>
          <p:nvPr/>
        </p:nvSpPr>
        <p:spPr bwMode="auto">
          <a:xfrm>
            <a:off x="0" y="0"/>
            <a:ext cx="428037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a:extLst>
              <a:ext uri="{FF2B5EF4-FFF2-40B4-BE49-F238E27FC236}">
                <a16:creationId xmlns:a16="http://schemas.microsoft.com/office/drawing/2014/main" id="{F5CEB3C3-1D45-BD38-CBB0-74B46C16780E}"/>
              </a:ext>
            </a:extLst>
          </p:cNvPr>
          <p:cNvGraphicFramePr>
            <a:graphicFrameLocks/>
          </p:cNvGraphicFramePr>
          <p:nvPr>
            <p:extLst>
              <p:ext uri="{D42A27DB-BD31-4B8C-83A1-F6EECF244321}">
                <p14:modId xmlns:p14="http://schemas.microsoft.com/office/powerpoint/2010/main" val="691559249"/>
              </p:ext>
            </p:extLst>
          </p:nvPr>
        </p:nvGraphicFramePr>
        <p:xfrm>
          <a:off x="10621376" y="17314780"/>
          <a:ext cx="7270859" cy="5768408"/>
        </p:xfrm>
        <a:graphic>
          <a:graphicData uri="http://schemas.openxmlformats.org/presentationml/2006/ole">
            <mc:AlternateContent xmlns:mc="http://schemas.openxmlformats.org/markup-compatibility/2006">
              <mc:Choice xmlns:v="urn:schemas-microsoft-com:vml" Requires="v">
                <p:oleObj name="Visio" r:id="rId3" imgW="5000608" imgH="4038600" progId="Visio.Drawing.11">
                  <p:embed/>
                </p:oleObj>
              </mc:Choice>
              <mc:Fallback>
                <p:oleObj name="Visio" r:id="rId3" imgW="5000608" imgH="4038600" progId="Visio.Drawing.11">
                  <p:embed/>
                  <p:pic>
                    <p:nvPicPr>
                      <p:cNvPr id="0" name="Object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21376" y="17314780"/>
                        <a:ext cx="7270859" cy="5768408"/>
                      </a:xfrm>
                      <a:prstGeom prst="rect">
                        <a:avLst/>
                      </a:prstGeom>
                      <a:noFill/>
                    </p:spPr>
                  </p:pic>
                </p:oleObj>
              </mc:Fallback>
            </mc:AlternateContent>
          </a:graphicData>
        </a:graphic>
      </p:graphicFrame>
      <p:sp>
        <p:nvSpPr>
          <p:cNvPr id="46" name="文本框 45">
            <a:extLst>
              <a:ext uri="{FF2B5EF4-FFF2-40B4-BE49-F238E27FC236}">
                <a16:creationId xmlns:a16="http://schemas.microsoft.com/office/drawing/2014/main" id="{32106261-6274-308B-DC2B-C30B0B208C97}"/>
              </a:ext>
            </a:extLst>
          </p:cNvPr>
          <p:cNvSpPr txBox="1"/>
          <p:nvPr/>
        </p:nvSpPr>
        <p:spPr>
          <a:xfrm>
            <a:off x="19888200" y="18121799"/>
            <a:ext cx="21697156" cy="7660752"/>
          </a:xfrm>
          <a:prstGeom prst="rect">
            <a:avLst/>
          </a:prstGeom>
          <a:noFill/>
        </p:spPr>
        <p:txBody>
          <a:bodyPr wrap="square">
            <a:spAutoFit/>
          </a:bodyPr>
          <a:lstStyle/>
          <a:p>
            <a:pPr indent="-378391" algn="just" defTabSz="767298">
              <a:lnSpc>
                <a:spcPct val="95000"/>
              </a:lnSpc>
              <a:spcAft>
                <a:spcPts val="600"/>
              </a:spcAft>
              <a:tabLst>
                <a:tab pos="182880" algn="l"/>
              </a:tabLst>
            </a:pPr>
            <a:r>
              <a:rPr lang="en-US" altLang="zh-CN" sz="3311" dirty="0">
                <a:latin typeface="Palatino Linotype" panose="02040502050505030304" pitchFamily="18" charset="0"/>
              </a:rPr>
              <a:t>(3) The perception &amp; control domain includes the entity set of the software and hardware systems that the data link system obtains the perception object information and manipulates the object, which mainly includes the information acquisition module and the control execution module. The perception &amp; control domain realizes the localized perception, coordination and manipulation of the target object.</a:t>
            </a:r>
            <a:endParaRPr lang="zh-CN" altLang="zh-CN" sz="3311" dirty="0">
              <a:latin typeface="Palatino Linotype" panose="02040502050505030304" pitchFamily="18" charset="0"/>
            </a:endParaRPr>
          </a:p>
          <a:p>
            <a:pPr indent="-378391" algn="just" defTabSz="767298">
              <a:lnSpc>
                <a:spcPct val="95000"/>
              </a:lnSpc>
              <a:spcAft>
                <a:spcPts val="600"/>
              </a:spcAft>
              <a:tabLst>
                <a:tab pos="182880" algn="l"/>
              </a:tabLst>
            </a:pPr>
            <a:r>
              <a:rPr lang="en-US" altLang="zh-CN" sz="3311" dirty="0">
                <a:latin typeface="Palatino Linotype" panose="02040502050505030304" pitchFamily="18" charset="0"/>
              </a:rPr>
              <a:t>(4) The service provider domain is an entity collection of software and hardware systems that realizes the basic services and business services of the data link system. It can realize the processing and coordination of perception data, control data and service-related data, and provide users with situational awareness sharing, command and control guidance. </a:t>
            </a:r>
            <a:endParaRPr lang="zh-CN" altLang="zh-CN" sz="3311" dirty="0">
              <a:latin typeface="Palatino Linotype" panose="02040502050505030304" pitchFamily="18" charset="0"/>
            </a:endParaRPr>
          </a:p>
          <a:p>
            <a:pPr indent="-378391" algn="just" defTabSz="767298">
              <a:lnSpc>
                <a:spcPct val="95000"/>
              </a:lnSpc>
              <a:spcAft>
                <a:spcPts val="600"/>
              </a:spcAft>
              <a:tabLst>
                <a:tab pos="182880" algn="l"/>
              </a:tabLst>
            </a:pPr>
            <a:r>
              <a:rPr lang="en-US" altLang="zh-CN" sz="3311" dirty="0">
                <a:latin typeface="Palatino Linotype" panose="02040502050505030304" pitchFamily="18" charset="0"/>
              </a:rPr>
              <a:t>(5) The operation &amp; maintenance management domain is a collection of entities, which includes the software and hardware systems that realize the operation and maintenance of the data link system and the supervision of compliance with specifications. It is used to monitor and manage the data link system to ensure its safe and reliable operation.</a:t>
            </a:r>
            <a:endParaRPr lang="zh-CN" altLang="zh-CN" sz="3311" dirty="0">
              <a:latin typeface="Palatino Linotype" panose="02040502050505030304" pitchFamily="18" charset="0"/>
            </a:endParaRPr>
          </a:p>
          <a:p>
            <a:pPr marL="378391" indent="-378391" algn="just" defTabSz="767298">
              <a:lnSpc>
                <a:spcPct val="95000"/>
              </a:lnSpc>
              <a:spcAft>
                <a:spcPts val="600"/>
              </a:spcAft>
              <a:tabLst>
                <a:tab pos="182880" algn="l"/>
              </a:tabLst>
            </a:pPr>
            <a:r>
              <a:rPr lang="en-US" altLang="zh-CN" sz="3311" dirty="0">
                <a:latin typeface="Palatino Linotype" panose="02040502050505030304" pitchFamily="18" charset="0"/>
              </a:rPr>
              <a:t>(6) The resource exchange domain includes an entity set of hardware and software systems that realize information sharing and exchange between data links.</a:t>
            </a:r>
          </a:p>
          <a:p>
            <a:pPr marL="378391" indent="-378391" algn="just" defTabSz="767298">
              <a:lnSpc>
                <a:spcPct val="95000"/>
              </a:lnSpc>
              <a:spcAft>
                <a:spcPts val="600"/>
              </a:spcAft>
              <a:tabLst>
                <a:tab pos="182880" algn="l"/>
              </a:tabLst>
            </a:pPr>
            <a:r>
              <a:rPr lang="en-US" altLang="zh-CN" sz="3311" dirty="0">
                <a:latin typeface="Palatino Linotype" panose="02040502050505030304" pitchFamily="18" charset="0"/>
              </a:rPr>
              <a:t>And the associations between entities included in each domain are shown in Table 3 in the paper.</a:t>
            </a:r>
            <a:endParaRPr lang="zh-CN" altLang="zh-CN" sz="3311" dirty="0">
              <a:latin typeface="Palatino Linotype" panose="02040502050505030304" pitchFamily="18" charset="0"/>
            </a:endParaRPr>
          </a:p>
        </p:txBody>
      </p:sp>
      <p:sp>
        <p:nvSpPr>
          <p:cNvPr id="47" name="文本框 46">
            <a:extLst>
              <a:ext uri="{FF2B5EF4-FFF2-40B4-BE49-F238E27FC236}">
                <a16:creationId xmlns:a16="http://schemas.microsoft.com/office/drawing/2014/main" id="{32114730-4923-78B1-BF48-F2482DC60187}"/>
              </a:ext>
            </a:extLst>
          </p:cNvPr>
          <p:cNvSpPr txBox="1"/>
          <p:nvPr/>
        </p:nvSpPr>
        <p:spPr>
          <a:xfrm>
            <a:off x="36606480" y="6300348"/>
            <a:ext cx="4820920" cy="11379205"/>
          </a:xfrm>
          <a:prstGeom prst="rect">
            <a:avLst/>
          </a:prstGeom>
          <a:noFill/>
        </p:spPr>
        <p:txBody>
          <a:bodyPr wrap="square">
            <a:spAutoFit/>
          </a:bodyPr>
          <a:lstStyle/>
          <a:p>
            <a:pPr indent="-378391" algn="just" defTabSz="767298">
              <a:lnSpc>
                <a:spcPct val="95000"/>
              </a:lnSpc>
              <a:spcAft>
                <a:spcPts val="600"/>
              </a:spcAft>
              <a:tabLst>
                <a:tab pos="182880" algn="l"/>
              </a:tabLst>
            </a:pPr>
            <a:r>
              <a:rPr lang="en-US" altLang="zh-CN" sz="3311" dirty="0">
                <a:latin typeface="Palatino Linotype" panose="02040502050505030304" pitchFamily="18" charset="0"/>
              </a:rPr>
              <a:t>The descriptions of the entities contained in each domain in the composition structure of the data link system are as follows.</a:t>
            </a:r>
            <a:endParaRPr lang="zh-CN" altLang="zh-CN" sz="3311" dirty="0">
              <a:latin typeface="Palatino Linotype" panose="02040502050505030304" pitchFamily="18" charset="0"/>
            </a:endParaRPr>
          </a:p>
          <a:p>
            <a:pPr indent="-378391" algn="just" defTabSz="767298">
              <a:lnSpc>
                <a:spcPct val="95000"/>
              </a:lnSpc>
              <a:spcAft>
                <a:spcPts val="600"/>
              </a:spcAft>
              <a:tabLst>
                <a:tab pos="182880" algn="l"/>
              </a:tabLst>
            </a:pPr>
            <a:r>
              <a:rPr lang="en-US" altLang="zh-CN" sz="3311" dirty="0">
                <a:latin typeface="Palatino Linotype" panose="02040502050505030304" pitchFamily="18" charset="0"/>
              </a:rPr>
              <a:t>(1) The user domain includes a collection of software and hardware entities that realize the interaction between the data link user and the system, mainly the human-computer interaction interface.</a:t>
            </a:r>
            <a:endParaRPr lang="zh-CN" altLang="zh-CN" sz="3311" dirty="0">
              <a:latin typeface="Palatino Linotype" panose="02040502050505030304" pitchFamily="18" charset="0"/>
            </a:endParaRPr>
          </a:p>
          <a:p>
            <a:pPr indent="-378391" algn="just" defTabSz="767298">
              <a:lnSpc>
                <a:spcPct val="95000"/>
              </a:lnSpc>
              <a:spcAft>
                <a:spcPts val="600"/>
              </a:spcAft>
              <a:tabLst>
                <a:tab pos="182880" algn="l"/>
              </a:tabLst>
            </a:pPr>
            <a:r>
              <a:rPr lang="en-US" altLang="zh-CN" sz="3311" dirty="0">
                <a:latin typeface="Palatino Linotype" panose="02040502050505030304" pitchFamily="18" charset="0"/>
              </a:rPr>
              <a:t>(2) The target object domain includes a collection of perception and control objects of the data link system, including sensors, weapons, and avionics systems.</a:t>
            </a:r>
            <a:endParaRPr lang="zh-CN" altLang="zh-CN" sz="3311" dirty="0">
              <a:latin typeface="Palatino Linotype" panose="02040502050505030304" pitchFamily="18" charset="0"/>
            </a:endParaRPr>
          </a:p>
        </p:txBody>
      </p:sp>
      <p:graphicFrame>
        <p:nvGraphicFramePr>
          <p:cNvPr id="14" name="对象 13">
            <a:extLst>
              <a:ext uri="{FF2B5EF4-FFF2-40B4-BE49-F238E27FC236}">
                <a16:creationId xmlns:a16="http://schemas.microsoft.com/office/drawing/2014/main" id="{68C45C39-E154-E787-F588-EF19C98DF8ED}"/>
              </a:ext>
            </a:extLst>
          </p:cNvPr>
          <p:cNvGraphicFramePr>
            <a:graphicFrameLocks/>
          </p:cNvGraphicFramePr>
          <p:nvPr>
            <p:extLst>
              <p:ext uri="{D42A27DB-BD31-4B8C-83A1-F6EECF244321}">
                <p14:modId xmlns:p14="http://schemas.microsoft.com/office/powerpoint/2010/main" val="2961406244"/>
              </p:ext>
            </p:extLst>
          </p:nvPr>
        </p:nvGraphicFramePr>
        <p:xfrm>
          <a:off x="19340331" y="4454376"/>
          <a:ext cx="17136733" cy="13313526"/>
        </p:xfrm>
        <a:graphic>
          <a:graphicData uri="http://schemas.openxmlformats.org/presentationml/2006/ole">
            <mc:AlternateContent xmlns:mc="http://schemas.openxmlformats.org/markup-compatibility/2006">
              <mc:Choice xmlns:v="urn:schemas-microsoft-com:vml" Requires="v">
                <p:oleObj name="Visio" r:id="rId5" imgW="8220159" imgH="7067685" progId="Visio.Drawing.11">
                  <p:embed/>
                </p:oleObj>
              </mc:Choice>
              <mc:Fallback>
                <p:oleObj name="Visio" r:id="rId5" imgW="8220159" imgH="7067685" progId="Visio.Drawing.11">
                  <p:embed/>
                  <p:pic>
                    <p:nvPicPr>
                      <p:cNvPr id="0" name="Object 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40331" y="4454376"/>
                        <a:ext cx="17136733" cy="13313526"/>
                      </a:xfrm>
                      <a:prstGeom prst="rect">
                        <a:avLst/>
                      </a:prstGeom>
                      <a:noFill/>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884</Words>
  <Application>Microsoft Office PowerPoint</Application>
  <PresentationFormat>自定义</PresentationFormat>
  <Paragraphs>30</Paragraphs>
  <Slides>1</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8" baseType="lpstr">
      <vt:lpstr>Arial</vt:lpstr>
      <vt:lpstr>Calibri</vt:lpstr>
      <vt:lpstr>Calibri Light</vt:lpstr>
      <vt:lpstr>Palatino Linotype</vt:lpstr>
      <vt:lpstr>Times New Roman</vt:lpstr>
      <vt:lpstr>Default Design</vt:lpstr>
      <vt:lpstr>Visio</vt:lpstr>
      <vt:lpstr>PowerPoint 演示文稿</vt:lpstr>
    </vt:vector>
  </TitlesOfParts>
  <Company>Swarthmore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scientific poster</dc:title>
  <dc:creator>Colin Purrington</dc:creator>
  <dc:description>You may use this template for educational and non-profit use.  Please acknowledge its source, and please send feedback to:_x000d_     purrington@swarthmore.edu._x000d__x000d_If you are using site or template for a course on Blackboard or WebCT, please give me Guest access, or send me an e-mail, so that I can see how the information is being used.</dc:description>
  <cp:lastModifiedBy>zhou peng</cp:lastModifiedBy>
  <cp:revision>297</cp:revision>
  <cp:lastPrinted>2003-04-14T18:27:38Z</cp:lastPrinted>
  <dcterms:created xsi:type="dcterms:W3CDTF">2000-07-07T15:10:51Z</dcterms:created>
  <dcterms:modified xsi:type="dcterms:W3CDTF">2022-08-05T11:00:55Z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2052-11.8.2.9067</vt:lpwstr>
  </property>
</Properties>
</file>