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zh-CN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283" autoAdjust="0"/>
  </p:normalViewPr>
  <p:slideViewPr>
    <p:cSldViewPr>
      <p:cViewPr>
        <p:scale>
          <a:sx n="25" d="100"/>
          <a:sy n="25" d="100"/>
        </p:scale>
        <p:origin x="-3312" y="1515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3B5F7-8EAF-4F56-BE00-B14786D5BBA2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CFD54-71F0-4D34-A904-2CF8CD31D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41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CFD54-71F0-4D34-A904-2CF8CD31D53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39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26" Type="http://schemas.openxmlformats.org/officeDocument/2006/relationships/image" Target="../media/image15.png"/><Relationship Id="rId3" Type="http://schemas.openxmlformats.org/officeDocument/2006/relationships/notesSlide" Target="../notesSlides/notesSlide1.xml"/><Relationship Id="rId34" Type="http://schemas.openxmlformats.org/officeDocument/2006/relationships/image" Target="../media/image3.wmf"/><Relationship Id="rId7" Type="http://schemas.openxmlformats.org/officeDocument/2006/relationships/image" Target="../media/image8.png"/><Relationship Id="rId25" Type="http://schemas.openxmlformats.org/officeDocument/2006/relationships/image" Target="../media/image14.png"/><Relationship Id="rId3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29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24" Type="http://schemas.openxmlformats.org/officeDocument/2006/relationships/image" Target="../media/image13.png"/><Relationship Id="rId32" Type="http://schemas.openxmlformats.org/officeDocument/2006/relationships/image" Target="../media/image18.png"/><Relationship Id="rId5" Type="http://schemas.openxmlformats.org/officeDocument/2006/relationships/image" Target="../media/image6.png"/><Relationship Id="rId23" Type="http://schemas.openxmlformats.org/officeDocument/2006/relationships/image" Target="../media/image12.png"/><Relationship Id="rId28" Type="http://schemas.openxmlformats.org/officeDocument/2006/relationships/oleObject" Target="../embeddings/oleObject1.bin"/><Relationship Id="rId36" Type="http://schemas.openxmlformats.org/officeDocument/2006/relationships/image" Target="../media/image4.wmf"/><Relationship Id="rId10" Type="http://schemas.openxmlformats.org/officeDocument/2006/relationships/image" Target="../media/image11.png"/><Relationship Id="rId31" Type="http://schemas.openxmlformats.org/officeDocument/2006/relationships/image" Target="../media/image2.wmf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22" Type="http://schemas.openxmlformats.org/officeDocument/2006/relationships/image" Target="../media/image16.png"/><Relationship Id="rId27" Type="http://schemas.openxmlformats.org/officeDocument/2006/relationships/image" Target="../media/image17.png"/><Relationship Id="rId30" Type="http://schemas.openxmlformats.org/officeDocument/2006/relationships/oleObject" Target="../embeddings/oleObject2.bin"/><Relationship Id="rId35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54411" y="953990"/>
            <a:ext cx="28299144" cy="5688632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32500" lnSpcReduction="200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9000" dirty="0" err="1" smtClean="0"/>
              <a:t>AoI</a:t>
            </a:r>
            <a:r>
              <a:rPr lang="en-US" altLang="zh-CN" sz="19000" dirty="0" smtClean="0"/>
              <a:t> Optimal Trajectory Planning for Cooperative UAVs:</a:t>
            </a:r>
          </a:p>
          <a:p>
            <a:r>
              <a:rPr lang="en-US" altLang="zh-CN" sz="19000" dirty="0" smtClean="0"/>
              <a:t>A Multi-Agent Deep Reinforcement Learning Approach</a:t>
            </a:r>
          </a:p>
          <a:p>
            <a:r>
              <a:rPr lang="en-US" altLang="zh-CN" sz="19000" dirty="0" smtClean="0"/>
              <a:t> </a:t>
            </a:r>
            <a:r>
              <a:rPr lang="en-US" altLang="zh-CN" sz="13500" dirty="0" smtClean="0"/>
              <a:t>KaiChi</a:t>
            </a:r>
            <a:r>
              <a:rPr lang="en-US" altLang="zh-CN" sz="13500" baseline="30000" dirty="0" smtClean="0"/>
              <a:t>1,2</a:t>
            </a:r>
            <a:r>
              <a:rPr lang="en-US" altLang="zh-CN" sz="18000" baseline="30000" dirty="0" smtClean="0"/>
              <a:t> </a:t>
            </a:r>
            <a:r>
              <a:rPr lang="en-US" altLang="zh-CN" sz="13500" dirty="0"/>
              <a:t>*, </a:t>
            </a:r>
            <a:r>
              <a:rPr lang="en-US" altLang="zh-CN" sz="13500" dirty="0" smtClean="0"/>
              <a:t>FuqiangLi</a:t>
            </a:r>
            <a:r>
              <a:rPr lang="en-US" altLang="zh-CN" sz="13500" baseline="30000" dirty="0" smtClean="0"/>
              <a:t>1</a:t>
            </a:r>
            <a:r>
              <a:rPr lang="en-US" altLang="zh-CN" sz="13500" dirty="0" smtClean="0"/>
              <a:t> </a:t>
            </a:r>
            <a:r>
              <a:rPr lang="en-US" altLang="zh-CN" sz="13500" dirty="0"/>
              <a:t>,</a:t>
            </a:r>
            <a:r>
              <a:rPr lang="en-US" altLang="zh-CN" sz="18000" dirty="0" smtClean="0"/>
              <a:t> </a:t>
            </a:r>
            <a:r>
              <a:rPr lang="en-US" altLang="zh-CN" sz="13500" dirty="0" smtClean="0"/>
              <a:t>FanZhang</a:t>
            </a:r>
            <a:r>
              <a:rPr lang="en-US" altLang="zh-CN" sz="13500" baseline="30000" dirty="0"/>
              <a:t>3</a:t>
            </a:r>
            <a:r>
              <a:rPr lang="en-US" altLang="zh-CN" sz="18000" baseline="30000" dirty="0" smtClean="0"/>
              <a:t> </a:t>
            </a:r>
            <a:r>
              <a:rPr lang="zh-CN" altLang="en-US" sz="18000" dirty="0" smtClean="0"/>
              <a:t> </a:t>
            </a:r>
            <a:r>
              <a:rPr lang="en-US" altLang="zh-CN" sz="18000" dirty="0" smtClean="0"/>
              <a:t> </a:t>
            </a:r>
            <a:r>
              <a:rPr lang="en-US" altLang="zh-CN" sz="18000" dirty="0"/>
              <a:t>,</a:t>
            </a:r>
            <a:r>
              <a:rPr lang="en-US" altLang="zh-CN" sz="24000" dirty="0"/>
              <a:t> </a:t>
            </a:r>
            <a:r>
              <a:rPr lang="en-US" altLang="zh-CN" sz="13500" dirty="0" smtClean="0"/>
              <a:t>MengjieWu</a:t>
            </a:r>
            <a:r>
              <a:rPr lang="en-US" altLang="zh-CN" sz="13500" baseline="30000" dirty="0" smtClean="0"/>
              <a:t>3</a:t>
            </a:r>
            <a:r>
              <a:rPr lang="en-US" altLang="zh-CN" sz="18000" baseline="30000" dirty="0" smtClean="0"/>
              <a:t> </a:t>
            </a:r>
            <a:r>
              <a:rPr lang="en-US" altLang="zh-CN" sz="13500" dirty="0" smtClean="0"/>
              <a:t> </a:t>
            </a:r>
            <a:r>
              <a:rPr lang="en-US" altLang="zh-CN" sz="13500" dirty="0"/>
              <a:t>,</a:t>
            </a:r>
            <a:r>
              <a:rPr lang="en-US" altLang="zh-CN" sz="18000" dirty="0"/>
              <a:t> </a:t>
            </a:r>
            <a:r>
              <a:rPr lang="en-US" altLang="zh-CN" sz="13500" dirty="0" smtClean="0"/>
              <a:t>ChaoXu</a:t>
            </a:r>
            <a:r>
              <a:rPr lang="en-US" altLang="zh-CN" sz="13500" baseline="30000" dirty="0" smtClean="0"/>
              <a:t>3</a:t>
            </a:r>
            <a:endParaRPr lang="en-US" altLang="zh-CN" sz="13500" dirty="0" smtClean="0"/>
          </a:p>
          <a:p>
            <a:r>
              <a:rPr lang="en-US" altLang="zh-CN" sz="13500" baseline="30000" dirty="0" smtClean="0"/>
              <a:t>1</a:t>
            </a:r>
            <a:r>
              <a:rPr lang="en-US" altLang="zh-CN" sz="13500" dirty="0" smtClean="0"/>
              <a:t>Key Laboratory of Technology on Data link</a:t>
            </a:r>
          </a:p>
          <a:p>
            <a:r>
              <a:rPr lang="en-US" altLang="zh-CN" sz="13500" baseline="30000" dirty="0"/>
              <a:t>2</a:t>
            </a:r>
            <a:r>
              <a:rPr lang="en-US" altLang="zh-CN" sz="13500" dirty="0" smtClean="0"/>
              <a:t>State Key Laboratory of Integrated Service Networks</a:t>
            </a:r>
          </a:p>
          <a:p>
            <a:r>
              <a:rPr lang="en-US" altLang="zh-CN" sz="13500" baseline="30000" dirty="0" smtClean="0"/>
              <a:t>3</a:t>
            </a:r>
            <a:r>
              <a:rPr lang="en-US" altLang="zh-CN" sz="13500" dirty="0" smtClean="0"/>
              <a:t>School of Information Engineering Northwest A&amp;F University </a:t>
            </a:r>
            <a:r>
              <a:rPr lang="en-US" altLang="zh-CN" sz="13500" dirty="0" err="1" smtClean="0"/>
              <a:t>Yangling,Shaanxi,China</a:t>
            </a:r>
            <a:r>
              <a:rPr lang="en-US" altLang="zh-CN" sz="13500" dirty="0" smtClean="0"/>
              <a:t>  </a:t>
            </a:r>
          </a:p>
          <a:p>
            <a:r>
              <a:rPr lang="en-US" altLang="zh-CN" sz="13500" dirty="0" smtClean="0"/>
              <a:t>*E-mail: chikai_2009@126.com</a:t>
            </a:r>
            <a:endParaRPr lang="zh-CN" altLang="en-US" sz="13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843" y="521942"/>
            <a:ext cx="699773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圆角矩形 47"/>
          <p:cNvSpPr/>
          <p:nvPr/>
        </p:nvSpPr>
        <p:spPr>
          <a:xfrm>
            <a:off x="14933648" y="16795748"/>
            <a:ext cx="14286068" cy="1231337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圆角矩形 17"/>
          <p:cNvSpPr/>
          <p:nvPr/>
        </p:nvSpPr>
        <p:spPr>
          <a:xfrm>
            <a:off x="522362" y="6282582"/>
            <a:ext cx="29139221" cy="892899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2466579" y="6315681"/>
                <a:ext cx="2514659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4800" b="0" i="1" smtClean="0">
                          <a:latin typeface="Cambria Math"/>
                        </a:rPr>
                        <m:t>𝐼𝑁𝑇𝑅𝑂𝐷𝑈𝐶𝑇𝐼𝑂𝑁</m:t>
                      </m:r>
                    </m:oMath>
                  </m:oMathPara>
                </a14:m>
                <a:endParaRPr lang="zh-CN" altLang="en-US" sz="4800" dirty="0"/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579" y="6315681"/>
                <a:ext cx="25146595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/>
          <p:cNvSpPr/>
          <p:nvPr/>
        </p:nvSpPr>
        <p:spPr>
          <a:xfrm>
            <a:off x="1026419" y="6901021"/>
            <a:ext cx="27363041" cy="11910953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The Age of Information </a:t>
            </a:r>
            <a:r>
              <a:rPr lang="en-US" altLang="zh-CN" sz="4800" dirty="0"/>
              <a:t>(</a:t>
            </a:r>
            <a:r>
              <a:rPr lang="en-US" altLang="zh-CN" sz="4800" dirty="0" err="1"/>
              <a:t>AoI</a:t>
            </a:r>
            <a:r>
              <a:rPr lang="en-US" altLang="zh-CN" sz="4800" dirty="0"/>
              <a:t>) has </a:t>
            </a:r>
            <a:r>
              <a:rPr lang="en-US" altLang="zh-CN" sz="4800" dirty="0" smtClean="0"/>
              <a:t>been proposed as a novel performance metric to assess the information freshness by measuring the time elapsed after the latest successful transmission of the valid update packet</a:t>
            </a:r>
          </a:p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/>
              <a:t>D</a:t>
            </a:r>
            <a:r>
              <a:rPr lang="en-US" altLang="zh-CN" sz="4800" dirty="0" smtClean="0"/>
              <a:t>eploying UAVs for data collection has been regarded as a promising </a:t>
            </a:r>
            <a:r>
              <a:rPr lang="en-US" altLang="zh-CN" sz="4800" dirty="0"/>
              <a:t>approach to improve </a:t>
            </a:r>
            <a:r>
              <a:rPr lang="en-US" altLang="zh-CN" sz="4800" dirty="0" smtClean="0"/>
              <a:t>the information freshness.</a:t>
            </a:r>
          </a:p>
          <a:p>
            <a:pPr marL="685800" indent="-685800">
              <a:buFont typeface="Wingdings" pitchFamily="2" charset="2"/>
              <a:buChar char="l"/>
            </a:pPr>
            <a:endParaRPr lang="en-US" altLang="zh-CN" sz="4800" dirty="0" smtClean="0"/>
          </a:p>
          <a:p>
            <a:pPr marL="685800" indent="-685800">
              <a:buFont typeface="Wingdings" pitchFamily="2" charset="2"/>
              <a:buChar char="l"/>
            </a:pPr>
            <a:endParaRPr lang="en-US" altLang="zh-CN" sz="4800" dirty="0"/>
          </a:p>
          <a:p>
            <a:pPr marL="685800" indent="-685800">
              <a:buFont typeface="Wingdings" pitchFamily="2" charset="2"/>
              <a:buChar char="l"/>
            </a:pPr>
            <a:endParaRPr lang="en-US" altLang="zh-CN" sz="4800" dirty="0" smtClean="0"/>
          </a:p>
          <a:p>
            <a:pPr marL="685800" indent="-685800">
              <a:buFont typeface="Wingdings" pitchFamily="2" charset="2"/>
              <a:buChar char="l"/>
            </a:pPr>
            <a:endParaRPr lang="en-US" altLang="zh-CN" sz="4800" dirty="0" smtClean="0"/>
          </a:p>
          <a:p>
            <a:pPr marL="685800" indent="-685800">
              <a:buFont typeface="Wingdings" pitchFamily="2" charset="2"/>
              <a:buChar char="l"/>
            </a:pPr>
            <a:endParaRPr lang="en-US" altLang="zh-CN" sz="4800" dirty="0" smtClean="0"/>
          </a:p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This </a:t>
            </a:r>
            <a:r>
              <a:rPr lang="en-US" altLang="zh-CN" sz="4800" dirty="0"/>
              <a:t>paper focuses on proposing a distributed algorithm </a:t>
            </a:r>
            <a:r>
              <a:rPr lang="en-US" altLang="zh-CN" sz="4800" dirty="0" smtClean="0"/>
              <a:t>to design </a:t>
            </a:r>
            <a:r>
              <a:rPr lang="en-US" altLang="zh-CN" sz="4800" dirty="0"/>
              <a:t>the trajectories of a group of UAVs, which </a:t>
            </a:r>
            <a:r>
              <a:rPr lang="en-US" altLang="zh-CN" sz="4800" dirty="0" smtClean="0"/>
              <a:t>cooperatively collect </a:t>
            </a:r>
            <a:r>
              <a:rPr lang="en-US" altLang="zh-CN" sz="4800" dirty="0"/>
              <a:t>data packets generated at IDs and send </a:t>
            </a:r>
            <a:r>
              <a:rPr lang="en-US" altLang="zh-CN" sz="4800" dirty="0" smtClean="0"/>
              <a:t>them to </a:t>
            </a:r>
            <a:r>
              <a:rPr lang="en-US" altLang="zh-CN" sz="4800" dirty="0"/>
              <a:t>the BS </a:t>
            </a:r>
            <a:r>
              <a:rPr lang="en-US" altLang="zh-CN" sz="4800" dirty="0" smtClean="0"/>
              <a:t>continuously.</a:t>
            </a:r>
          </a:p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The UAVs need to cooperatively control their trajectories in a distributed manner to decide when to collect data from IDs and when to recharge at the CS.</a:t>
            </a:r>
            <a:endParaRPr lang="zh-CN" altLang="zh-CN" sz="4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1730" y="144016"/>
            <a:ext cx="1861065" cy="13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圆角矩形 27"/>
          <p:cNvSpPr/>
          <p:nvPr/>
        </p:nvSpPr>
        <p:spPr>
          <a:xfrm>
            <a:off x="843276" y="16795749"/>
            <a:ext cx="13504623" cy="12313369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8" name="圆角矩形 37"/>
          <p:cNvSpPr/>
          <p:nvPr/>
        </p:nvSpPr>
        <p:spPr>
          <a:xfrm>
            <a:off x="15496017" y="30909318"/>
            <a:ext cx="13722830" cy="4104456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圆角矩形 43"/>
          <p:cNvSpPr/>
          <p:nvPr/>
        </p:nvSpPr>
        <p:spPr>
          <a:xfrm>
            <a:off x="522363" y="30261246"/>
            <a:ext cx="13681520" cy="11803457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矩形 49"/>
              <p:cNvSpPr/>
              <p:nvPr/>
            </p:nvSpPr>
            <p:spPr>
              <a:xfrm>
                <a:off x="16769414" y="31230449"/>
                <a:ext cx="1127874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4800" b="0" i="1" smtClean="0">
                          <a:latin typeface="Cambria Math"/>
                        </a:rPr>
                        <m:t>𝐶𝑂𝑁𝐶𝐿𝑈𝑆𝐼𝑂𝑁</m:t>
                      </m:r>
                    </m:oMath>
                  </m:oMathPara>
                </a14:m>
                <a:endParaRPr lang="zh-CN" altLang="en-US" sz="4800" dirty="0"/>
              </a:p>
            </p:txBody>
          </p:sp>
        </mc:Choice>
        <mc:Fallback xmlns="">
          <p:sp>
            <p:nvSpPr>
              <p:cNvPr id="50" name="矩形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9414" y="31230449"/>
                <a:ext cx="11278741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矩形 51"/>
          <p:cNvSpPr/>
          <p:nvPr/>
        </p:nvSpPr>
        <p:spPr>
          <a:xfrm>
            <a:off x="15878069" y="32277208"/>
            <a:ext cx="135014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dirty="0" smtClean="0"/>
              <a:t>The </a:t>
            </a:r>
            <a:r>
              <a:rPr lang="en-US" altLang="zh-CN" sz="4800" dirty="0"/>
              <a:t>method will </a:t>
            </a:r>
            <a:r>
              <a:rPr lang="en-US" altLang="zh-CN" sz="4800" dirty="0" smtClean="0"/>
              <a:t>solve The UAVs </a:t>
            </a:r>
            <a:r>
              <a:rPr lang="en-US" altLang="zh-CN" sz="4800" dirty="0" err="1" smtClean="0"/>
              <a:t>AoI</a:t>
            </a:r>
            <a:r>
              <a:rPr lang="en-US" altLang="zh-CN" sz="4800" dirty="0" smtClean="0"/>
              <a:t>-optimal distributed trajectory planning problem, and  it is </a:t>
            </a:r>
            <a:r>
              <a:rPr lang="en-US" altLang="zh-CN" sz="4800" dirty="0"/>
              <a:t>superiority over the baseline </a:t>
            </a:r>
            <a:r>
              <a:rPr lang="en-US" altLang="zh-CN" sz="4800" dirty="0" smtClean="0"/>
              <a:t>MADRL algorithms.</a:t>
            </a:r>
            <a:endParaRPr lang="en-US" altLang="zh-CN" sz="4800" dirty="0"/>
          </a:p>
        </p:txBody>
      </p:sp>
      <p:sp>
        <p:nvSpPr>
          <p:cNvPr id="54" name="圆角矩形 53"/>
          <p:cNvSpPr/>
          <p:nvPr/>
        </p:nvSpPr>
        <p:spPr>
          <a:xfrm>
            <a:off x="15500027" y="35774154"/>
            <a:ext cx="13722830" cy="5576324"/>
          </a:xfrm>
          <a:prstGeom prst="round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矩形 55"/>
              <p:cNvSpPr/>
              <p:nvPr/>
            </p:nvSpPr>
            <p:spPr>
              <a:xfrm>
                <a:off x="16724163" y="36309918"/>
                <a:ext cx="1127874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4800" b="0" i="1" smtClean="0">
                          <a:latin typeface="Cambria Math"/>
                        </a:rPr>
                        <m:t>𝐹𝑈𝑇𝑈𝑅𝐸</m:t>
                      </m:r>
                      <m:r>
                        <a:rPr lang="en-US" altLang="zh-CN" sz="4800" b="0" i="1" smtClean="0">
                          <a:latin typeface="Cambria Math"/>
                        </a:rPr>
                        <m:t> </m:t>
                      </m:r>
                      <m:r>
                        <a:rPr lang="en-US" altLang="zh-CN" sz="4800" b="0" i="1" smtClean="0">
                          <a:latin typeface="Cambria Math"/>
                        </a:rPr>
                        <m:t>𝑊𝑂𝑅𝐾</m:t>
                      </m:r>
                    </m:oMath>
                  </m:oMathPara>
                </a14:m>
                <a:endParaRPr lang="zh-CN" altLang="en-US" sz="4800" dirty="0"/>
              </a:p>
            </p:txBody>
          </p:sp>
        </mc:Choice>
        <mc:Fallback xmlns="">
          <p:sp>
            <p:nvSpPr>
              <p:cNvPr id="56" name="矩形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4163" y="36309918"/>
                <a:ext cx="11278741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圆角矩形 59"/>
          <p:cNvSpPr/>
          <p:nvPr/>
        </p:nvSpPr>
        <p:spPr>
          <a:xfrm>
            <a:off x="522361" y="15643622"/>
            <a:ext cx="29139221" cy="13825536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 62"/>
              <p:cNvSpPr/>
              <p:nvPr/>
            </p:nvSpPr>
            <p:spPr>
              <a:xfrm>
                <a:off x="1674491" y="30549278"/>
                <a:ext cx="1127874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4800" i="1">
                          <a:latin typeface="Cambria Math"/>
                        </a:rPr>
                        <m:t>𝑆𝐼𝑀𝑈𝐿𝐴𝑇𝐼𝑂𝑁</m:t>
                      </m:r>
                      <m:r>
                        <a:rPr lang="en-US" altLang="zh-CN" sz="4800" i="1">
                          <a:latin typeface="Cambria Math"/>
                        </a:rPr>
                        <m:t> </m:t>
                      </m:r>
                      <m:r>
                        <a:rPr lang="en-US" altLang="zh-CN" sz="4800" i="1">
                          <a:latin typeface="Cambria Math" panose="02040503050406030204" pitchFamily="18" charset="0"/>
                        </a:rPr>
                        <m:t>𝑅𝐸𝑆𝑈𝐿𝑇𝑆</m:t>
                      </m:r>
                    </m:oMath>
                  </m:oMathPara>
                </a14:m>
                <a:endParaRPr lang="zh-CN" altLang="en-US" sz="4800" dirty="0"/>
              </a:p>
            </p:txBody>
          </p:sp>
        </mc:Choice>
        <mc:Fallback xmlns="">
          <p:sp>
            <p:nvSpPr>
              <p:cNvPr id="63" name="矩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491" y="30549278"/>
                <a:ext cx="11278741" cy="8309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3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矩形 44"/>
              <p:cNvSpPr/>
              <p:nvPr/>
            </p:nvSpPr>
            <p:spPr>
              <a:xfrm rot="5400000" flipV="1">
                <a:off x="6817077" y="29511148"/>
                <a:ext cx="738664" cy="12896044"/>
              </a:xfrm>
              <a:prstGeom prst="rect">
                <a:avLst/>
              </a:prstGeom>
              <a:ln w="3175">
                <a:noFill/>
              </a:ln>
            </p:spPr>
            <p:txBody>
              <a:bodyPr vert="eaVert"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600" b="0" i="0" smtClean="0">
                        <a:latin typeface="Cambria Math"/>
                      </a:rPr>
                      <m:t>Convergrnce</m:t>
                    </m:r>
                    <m:r>
                      <a:rPr lang="en-US" altLang="zh-CN" sz="36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600" b="0" i="0" smtClean="0">
                        <a:latin typeface="Cambria Math"/>
                      </a:rPr>
                      <m:t>comparison</m:t>
                    </m:r>
                    <m:r>
                      <a:rPr lang="en-US" altLang="zh-CN" sz="36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600" b="0" i="0" smtClean="0">
                        <a:latin typeface="Cambria Math"/>
                      </a:rPr>
                      <m:t>for</m:t>
                    </m:r>
                    <m:r>
                      <a:rPr lang="en-US" altLang="zh-CN" sz="36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600" b="0" i="0" smtClean="0">
                        <a:latin typeface="Cambria Math"/>
                      </a:rPr>
                      <m:t>QMAUTP</m:t>
                    </m:r>
                    <m:r>
                      <a:rPr lang="en-US" altLang="zh-CN" sz="36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600" b="0" i="0" smtClean="0">
                        <a:latin typeface="Cambria Math"/>
                      </a:rPr>
                      <m:t>and</m:t>
                    </m:r>
                    <m:r>
                      <a:rPr lang="en-US" altLang="zh-CN" sz="3600" b="0" i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altLang="zh-CN" sz="3600" dirty="0" smtClean="0">
                    <a:latin typeface="Cambria Math"/>
                  </a:rPr>
                  <a:t>Baseline  algorithms</a:t>
                </a:r>
                <a:endParaRPr lang="zh-CN" altLang="en-US" sz="3600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5" name="矩形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 flipV="1">
                <a:off x="6817077" y="29511148"/>
                <a:ext cx="738664" cy="12896044"/>
              </a:xfrm>
              <a:prstGeom prst="rect">
                <a:avLst/>
              </a:prstGeom>
              <a:blipFill rotWithShape="1">
                <a:blip r:embed="rId10"/>
                <a:stretch>
                  <a:fillRect t="-5785" r="-378" b="-24793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81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1497933" y="11884026"/>
            <a:ext cx="5779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Illustration of a UAV-aided </a:t>
            </a:r>
            <a:r>
              <a:rPr lang="en-US" altLang="zh-CN" sz="2400" dirty="0" err="1" smtClean="0"/>
              <a:t>IoT</a:t>
            </a:r>
            <a:r>
              <a:rPr lang="en-US" altLang="zh-CN" sz="2400" dirty="0" smtClean="0"/>
              <a:t> network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矩形 52"/>
              <p:cNvSpPr/>
              <p:nvPr/>
            </p:nvSpPr>
            <p:spPr>
              <a:xfrm>
                <a:off x="22628819" y="14173845"/>
                <a:ext cx="35178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/>
                        </a:rPr>
                        <m:t>Composite</m:t>
                      </m:r>
                      <m:r>
                        <a:rPr lang="en-US" altLang="zh-CN" sz="2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/>
                        </a:rPr>
                        <m:t>Model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3" name="矩形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8819" y="14173845"/>
                <a:ext cx="3517880" cy="461665"/>
              </a:xfrm>
              <a:prstGeom prst="rect">
                <a:avLst/>
              </a:prstGeom>
              <a:blipFill rotWithShape="1">
                <a:blip r:embed="rId22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圆角矩形 54"/>
          <p:cNvSpPr/>
          <p:nvPr/>
        </p:nvSpPr>
        <p:spPr>
          <a:xfrm>
            <a:off x="15009844" y="30261246"/>
            <a:ext cx="14651740" cy="11803457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250" name="Picture 226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685" y="31282987"/>
            <a:ext cx="9613958" cy="4450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1" name="Picture 227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515" y="36228473"/>
            <a:ext cx="10876506" cy="504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矩形 40"/>
              <p:cNvSpPr/>
              <p:nvPr/>
            </p:nvSpPr>
            <p:spPr>
              <a:xfrm rot="5400000" flipV="1">
                <a:off x="6894934" y="36778107"/>
                <a:ext cx="738664" cy="9451358"/>
              </a:xfrm>
              <a:prstGeom prst="rect">
                <a:avLst/>
              </a:prstGeom>
              <a:ln w="3175">
                <a:noFill/>
              </a:ln>
            </p:spPr>
            <p:txBody>
              <a:bodyPr vert="eaVert"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The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effect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graph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of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the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UAV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flight</m:t>
                      </m:r>
                      <m:r>
                        <a:rPr lang="en-US" altLang="zh-CN" sz="3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3600" b="0" i="0" smtClean="0">
                          <a:latin typeface="Cambria Math"/>
                        </a:rPr>
                        <m:t>trajectory</m:t>
                      </m:r>
                    </m:oMath>
                  </m:oMathPara>
                </a14:m>
                <a:endParaRPr lang="en-US" altLang="zh-CN" sz="36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1" name="矩形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 flipV="1">
                <a:off x="6894934" y="36778107"/>
                <a:ext cx="738664" cy="9451358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矩形 45"/>
          <p:cNvSpPr/>
          <p:nvPr/>
        </p:nvSpPr>
        <p:spPr>
          <a:xfrm>
            <a:off x="15630784" y="37266852"/>
            <a:ext cx="135880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Further consider </a:t>
            </a:r>
            <a:r>
              <a:rPr lang="en-US" altLang="zh-CN" sz="4800" dirty="0"/>
              <a:t>the heterogeneity of UAVs, </a:t>
            </a:r>
            <a:r>
              <a:rPr lang="en-US" altLang="zh-CN" sz="4800" dirty="0" smtClean="0"/>
              <a:t>which may be equipped with different device and associated with various </a:t>
            </a:r>
            <a:r>
              <a:rPr lang="en-US" altLang="zh-CN" sz="4800" dirty="0" smtClean="0"/>
              <a:t>tasks.</a:t>
            </a:r>
            <a:endParaRPr lang="en-US" altLang="zh-CN" sz="4800" dirty="0" smtClean="0"/>
          </a:p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The </a:t>
            </a:r>
            <a:r>
              <a:rPr lang="en-US" altLang="zh-CN" sz="4800" dirty="0" smtClean="0"/>
              <a:t>large-scale action </a:t>
            </a:r>
            <a:r>
              <a:rPr lang="en-US" altLang="zh-CN" sz="4800" dirty="0" smtClean="0"/>
              <a:t>and observation </a:t>
            </a:r>
            <a:r>
              <a:rPr lang="en-US" altLang="zh-CN" sz="4800" dirty="0" smtClean="0"/>
              <a:t>spaces </a:t>
            </a:r>
            <a:r>
              <a:rPr lang="en-US" altLang="zh-CN" sz="4800" dirty="0" smtClean="0"/>
              <a:t>should be further studied.</a:t>
            </a:r>
            <a:endParaRPr lang="en-US" altLang="zh-CN" sz="4800" dirty="0"/>
          </a:p>
        </p:txBody>
      </p:sp>
      <p:pic>
        <p:nvPicPr>
          <p:cNvPr id="1261" name="Picture 237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467" y="8082782"/>
            <a:ext cx="9919101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2" name="矩形 61"/>
              <p:cNvSpPr/>
              <p:nvPr/>
            </p:nvSpPr>
            <p:spPr>
              <a:xfrm>
                <a:off x="9235331" y="15715629"/>
                <a:ext cx="1127874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4800" i="1">
                          <a:latin typeface="Cambria Math"/>
                        </a:rPr>
                        <m:t>MODELING</m:t>
                      </m:r>
                      <m:r>
                        <m:rPr>
                          <m:nor/>
                        </m:rPr>
                        <a:rPr lang="en-US" altLang="zh-CN" sz="4800" i="1">
                          <a:latin typeface="Cambria Math"/>
                        </a:rPr>
                        <m:t> &amp; </m:t>
                      </m:r>
                      <m:r>
                        <m:rPr>
                          <m:nor/>
                        </m:rPr>
                        <a:rPr lang="en-US" altLang="zh-CN" sz="4800" i="1">
                          <a:latin typeface="Cambria Math"/>
                        </a:rPr>
                        <m:t>ALGORITHM</m:t>
                      </m:r>
                      <m:r>
                        <m:rPr>
                          <m:nor/>
                        </m:rPr>
                        <a:rPr lang="en-US" altLang="zh-CN" sz="4800" i="1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4800" i="1">
                          <a:latin typeface="Cambria Math"/>
                        </a:rPr>
                        <m:t>DESIGN</m:t>
                      </m:r>
                    </m:oMath>
                  </m:oMathPara>
                </a14:m>
                <a:endParaRPr lang="zh-CN" altLang="zh-CN" sz="4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2" name="矩形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331" y="15715629"/>
                <a:ext cx="11278741" cy="830997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矩形 35"/>
          <p:cNvSpPr/>
          <p:nvPr/>
        </p:nvSpPr>
        <p:spPr>
          <a:xfrm>
            <a:off x="1458466" y="17249715"/>
            <a:ext cx="12601401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/>
              <a:t>Network model</a:t>
            </a:r>
          </a:p>
          <a:p>
            <a:r>
              <a:rPr lang="en-US" altLang="zh-CN" sz="4400" dirty="0"/>
              <a:t>(1)  </a:t>
            </a:r>
            <a:r>
              <a:rPr lang="en-US" altLang="zh-CN" sz="4400" dirty="0" smtClean="0"/>
              <a:t>Consider </a:t>
            </a:r>
            <a:r>
              <a:rPr lang="en-US" altLang="zh-CN" sz="4400" dirty="0"/>
              <a:t>a UAV-aided </a:t>
            </a:r>
            <a:r>
              <a:rPr lang="en-US" altLang="zh-CN" sz="4400" dirty="0" err="1"/>
              <a:t>IoT</a:t>
            </a:r>
            <a:r>
              <a:rPr lang="en-US" altLang="zh-CN" sz="4400" dirty="0"/>
              <a:t> network with </a:t>
            </a:r>
            <a:r>
              <a:rPr lang="en-US" altLang="zh-CN" sz="4400" i="1" dirty="0"/>
              <a:t>M</a:t>
            </a:r>
            <a:r>
              <a:rPr lang="en-US" altLang="zh-CN" sz="4400" dirty="0"/>
              <a:t> </a:t>
            </a:r>
            <a:r>
              <a:rPr lang="en-US" altLang="zh-CN" sz="4400" dirty="0" smtClean="0"/>
              <a:t>UAVs deployed to cooperatively collect update </a:t>
            </a:r>
            <a:r>
              <a:rPr lang="en-US" altLang="zh-CN" sz="4400" dirty="0"/>
              <a:t>packets generated by </a:t>
            </a:r>
            <a:r>
              <a:rPr lang="en-US" altLang="zh-CN" sz="4400" i="1" dirty="0"/>
              <a:t>N</a:t>
            </a:r>
            <a:r>
              <a:rPr lang="en-US" altLang="zh-CN" sz="4400" dirty="0"/>
              <a:t> IDs on the ground and </a:t>
            </a:r>
            <a:r>
              <a:rPr lang="en-US" altLang="zh-CN" sz="4400" dirty="0" smtClean="0"/>
              <a:t>send them </a:t>
            </a:r>
            <a:r>
              <a:rPr lang="en-US" altLang="zh-CN" sz="4400" dirty="0"/>
              <a:t>back to the BS.</a:t>
            </a:r>
          </a:p>
          <a:p>
            <a:r>
              <a:rPr lang="en-US" altLang="zh-CN" sz="4400" dirty="0"/>
              <a:t>(2) It is assumed that </a:t>
            </a:r>
            <a:r>
              <a:rPr lang="en-US" altLang="zh-CN" sz="4400" dirty="0" smtClean="0"/>
              <a:t>the status </a:t>
            </a:r>
            <a:r>
              <a:rPr lang="en-US" altLang="zh-CN" sz="4400" dirty="0"/>
              <a:t>update arrivals at </a:t>
            </a:r>
            <a:r>
              <a:rPr lang="en-US" altLang="zh-CN" sz="4400" dirty="0" smtClean="0"/>
              <a:t>different IDs </a:t>
            </a:r>
            <a:r>
              <a:rPr lang="en-US" altLang="zh-CN" sz="4400" dirty="0"/>
              <a:t>follow the Bernoulli </a:t>
            </a:r>
            <a:r>
              <a:rPr lang="en-US" altLang="zh-CN" sz="4400" dirty="0" smtClean="0"/>
              <a:t>process and UAVs </a:t>
            </a:r>
            <a:r>
              <a:rPr lang="en-US" altLang="zh-CN" sz="4400" dirty="0"/>
              <a:t>fly above the </a:t>
            </a:r>
            <a:r>
              <a:rPr lang="en-US" altLang="zh-CN" sz="4400" dirty="0" err="1"/>
              <a:t>RoI</a:t>
            </a:r>
            <a:r>
              <a:rPr lang="en-US" altLang="zh-CN" sz="4400" dirty="0"/>
              <a:t> at a </a:t>
            </a:r>
            <a:r>
              <a:rPr lang="en-US" altLang="zh-CN" sz="4400" dirty="0" smtClean="0"/>
              <a:t>fixed height </a:t>
            </a:r>
            <a:r>
              <a:rPr lang="en-US" altLang="zh-CN" sz="4400" dirty="0"/>
              <a:t>and with a fixed speed</a:t>
            </a:r>
            <a:r>
              <a:rPr lang="en-US" altLang="zh-CN" sz="4400" dirty="0" smtClean="0"/>
              <a:t>.</a:t>
            </a:r>
            <a:endParaRPr lang="en-US" altLang="zh-CN" sz="4400" dirty="0"/>
          </a:p>
          <a:p>
            <a:r>
              <a:rPr lang="en-US" altLang="zh-CN" sz="4400" dirty="0"/>
              <a:t>(</a:t>
            </a:r>
            <a:r>
              <a:rPr lang="en-US" altLang="zh-CN" sz="4400" dirty="0" smtClean="0"/>
              <a:t>3)</a:t>
            </a:r>
            <a:r>
              <a:rPr lang="en-US" altLang="zh-CN" sz="4400" dirty="0"/>
              <a:t> A few charging stations </a:t>
            </a:r>
            <a:r>
              <a:rPr lang="en-US" altLang="zh-CN" sz="4400" dirty="0" smtClean="0"/>
              <a:t>are deployed </a:t>
            </a:r>
            <a:r>
              <a:rPr lang="en-US" altLang="zh-CN" sz="4400" dirty="0"/>
              <a:t>in the </a:t>
            </a:r>
            <a:r>
              <a:rPr lang="en-US" altLang="zh-CN" sz="4400" dirty="0" err="1"/>
              <a:t>RoI</a:t>
            </a:r>
            <a:r>
              <a:rPr lang="en-US" altLang="zh-CN" sz="4400" dirty="0"/>
              <a:t>, which enable UAVs to recharge </a:t>
            </a:r>
            <a:r>
              <a:rPr lang="en-US" altLang="zh-CN" sz="4400" dirty="0" smtClean="0"/>
              <a:t>their self </a:t>
            </a:r>
            <a:r>
              <a:rPr lang="en-US" altLang="zh-CN" sz="4400" dirty="0"/>
              <a:t>when necessary.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01299EA5-C6F5-41E0-B510-FBEEC733FF82}"/>
              </a:ext>
            </a:extLst>
          </p:cNvPr>
          <p:cNvSpPr/>
          <p:nvPr/>
        </p:nvSpPr>
        <p:spPr>
          <a:xfrm>
            <a:off x="1386458" y="24696049"/>
            <a:ext cx="12601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/>
              <a:t>AoI dynamic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43420517-EA0B-443E-9E32-FAD00E9D245C}"/>
              </a:ext>
            </a:extLst>
          </p:cNvPr>
          <p:cNvSpPr/>
          <p:nvPr/>
        </p:nvSpPr>
        <p:spPr>
          <a:xfrm>
            <a:off x="1406600" y="25592920"/>
            <a:ext cx="61005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/>
              <a:t>(1) </a:t>
            </a:r>
            <a:r>
              <a:rPr lang="en-US" altLang="zh-CN" sz="4000" dirty="0" err="1"/>
              <a:t>AoI</a:t>
            </a:r>
            <a:r>
              <a:rPr lang="en-US" altLang="zh-CN" sz="4000" dirty="0"/>
              <a:t> </a:t>
            </a:r>
            <a:r>
              <a:rPr lang="en-US" altLang="zh-CN" sz="4000" dirty="0" smtClean="0"/>
              <a:t>dynamics at UAV </a:t>
            </a:r>
            <a:r>
              <a:rPr lang="en-US" altLang="zh-CN" sz="4000" i="1" dirty="0" smtClean="0"/>
              <a:t>m</a:t>
            </a:r>
            <a:r>
              <a:rPr lang="en-US" altLang="zh-CN" sz="4000" dirty="0" smtClean="0"/>
              <a:t>:</a:t>
            </a:r>
            <a:endParaRPr lang="zh-CN" altLang="en-US" sz="40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45293AC2-B88E-4A80-BD88-3D61A08ACEE9}"/>
              </a:ext>
            </a:extLst>
          </p:cNvPr>
          <p:cNvSpPr/>
          <p:nvPr/>
        </p:nvSpPr>
        <p:spPr>
          <a:xfrm>
            <a:off x="1381248" y="26601032"/>
            <a:ext cx="37694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/>
              <a:t>(2)AoI at</a:t>
            </a:r>
            <a:r>
              <a:rPr lang="zh-CN" altLang="en-US" sz="4000" dirty="0"/>
              <a:t> </a:t>
            </a:r>
            <a:r>
              <a:rPr lang="en-US" altLang="zh-CN" sz="4000" dirty="0"/>
              <a:t>the</a:t>
            </a:r>
            <a:r>
              <a:rPr lang="zh-CN" altLang="en-US" sz="4000" dirty="0"/>
              <a:t> </a:t>
            </a:r>
            <a:r>
              <a:rPr lang="en-US" altLang="zh-CN" sz="4000" dirty="0" smtClean="0"/>
              <a:t>BS : </a:t>
            </a:r>
            <a:endParaRPr lang="zh-CN" altLang="en-US" sz="4000" dirty="0"/>
          </a:p>
        </p:txBody>
      </p:sp>
      <p:graphicFrame>
        <p:nvGraphicFramePr>
          <p:cNvPr id="42" name="对象 41">
            <a:extLst>
              <a:ext uri="{FF2B5EF4-FFF2-40B4-BE49-F238E27FC236}">
                <a16:creationId xmlns:a16="http://schemas.microsoft.com/office/drawing/2014/main" xmlns="" id="{9670E4BD-58E2-49AC-898E-1F2D5528B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989795"/>
              </p:ext>
            </p:extLst>
          </p:nvPr>
        </p:nvGraphicFramePr>
        <p:xfrm>
          <a:off x="7266954" y="25280862"/>
          <a:ext cx="67929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Equation" r:id="rId28" imgW="2755800" imgH="533160" progId="Equation.DSMT4">
                  <p:embed/>
                </p:oleObj>
              </mc:Choice>
              <mc:Fallback>
                <p:oleObj name="Equation" r:id="rId28" imgW="27558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266954" y="25280862"/>
                        <a:ext cx="6792913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对象 42">
            <a:extLst>
              <a:ext uri="{FF2B5EF4-FFF2-40B4-BE49-F238E27FC236}">
                <a16:creationId xmlns:a16="http://schemas.microsoft.com/office/drawing/2014/main" xmlns="" id="{A020E9A3-9539-40A4-9379-C48F6AAD2A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772580"/>
              </p:ext>
            </p:extLst>
          </p:nvPr>
        </p:nvGraphicFramePr>
        <p:xfrm>
          <a:off x="2928754" y="27452934"/>
          <a:ext cx="941863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Equation" r:id="rId30" imgW="3619440" imgH="533160" progId="Equation.DSMT4">
                  <p:embed/>
                </p:oleObj>
              </mc:Choice>
              <mc:Fallback>
                <p:oleObj name="Equation" r:id="rId30" imgW="36194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928754" y="27452934"/>
                        <a:ext cx="9418637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图片 46"/>
          <p:cNvPicPr/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13"/>
          <a:stretch>
            <a:fillRect/>
          </a:stretch>
        </p:blipFill>
        <p:spPr>
          <a:xfrm>
            <a:off x="16190318" y="18019886"/>
            <a:ext cx="12448403" cy="5688632"/>
          </a:xfrm>
          <a:prstGeom prst="rect">
            <a:avLst/>
          </a:prstGeom>
          <a:ln>
            <a:noFill/>
          </a:ln>
        </p:spPr>
      </p:pic>
      <p:sp>
        <p:nvSpPr>
          <p:cNvPr id="7" name="矩形 6"/>
          <p:cNvSpPr/>
          <p:nvPr/>
        </p:nvSpPr>
        <p:spPr>
          <a:xfrm>
            <a:off x="15716051" y="17249715"/>
            <a:ext cx="131823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Architecture of our proposed QMAUTP </a:t>
            </a:r>
            <a:r>
              <a:rPr lang="en-US" altLang="zh-CN" sz="4800" dirty="0"/>
              <a:t>algorithm</a:t>
            </a: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209023"/>
              </p:ext>
            </p:extLst>
          </p:nvPr>
        </p:nvGraphicFramePr>
        <p:xfrm>
          <a:off x="16076091" y="24499888"/>
          <a:ext cx="10409238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33" imgW="3974760" imgH="914400" progId="Equation.DSMT4">
                  <p:embed/>
                </p:oleObj>
              </mc:Choice>
              <mc:Fallback>
                <p:oleObj name="Equation" r:id="rId33" imgW="39747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6076091" y="24499888"/>
                        <a:ext cx="10409238" cy="239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矩形 48"/>
          <p:cNvSpPr/>
          <p:nvPr/>
        </p:nvSpPr>
        <p:spPr>
          <a:xfrm>
            <a:off x="15688470" y="23708518"/>
            <a:ext cx="115432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Joint and individual action-value functions</a:t>
            </a:r>
            <a:endParaRPr lang="en-US" altLang="zh-CN" sz="4800" dirty="0"/>
          </a:p>
        </p:txBody>
      </p:sp>
      <p:graphicFrame>
        <p:nvGraphicFramePr>
          <p:cNvPr id="57" name="对象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422471"/>
              </p:ext>
            </p:extLst>
          </p:nvPr>
        </p:nvGraphicFramePr>
        <p:xfrm>
          <a:off x="16062772" y="27762200"/>
          <a:ext cx="11966647" cy="110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Equation" r:id="rId35" imgW="6172200" imgH="571320" progId="Equation.DSMT4">
                  <p:embed/>
                </p:oleObj>
              </mc:Choice>
              <mc:Fallback>
                <p:oleObj name="Equation" r:id="rId35" imgW="6172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6062772" y="27762200"/>
                        <a:ext cx="11966647" cy="1107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矩形 57"/>
          <p:cNvSpPr/>
          <p:nvPr/>
        </p:nvSpPr>
        <p:spPr>
          <a:xfrm>
            <a:off x="15716051" y="26909969"/>
            <a:ext cx="510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>
              <a:buFont typeface="Wingdings" pitchFamily="2" charset="2"/>
              <a:buChar char="l"/>
            </a:pPr>
            <a:r>
              <a:rPr lang="en-US" altLang="zh-CN" sz="4800" dirty="0" smtClean="0"/>
              <a:t>Network training</a:t>
            </a:r>
            <a:endParaRPr lang="en-US" altLang="zh-CN" sz="4800" dirty="0"/>
          </a:p>
        </p:txBody>
      </p:sp>
    </p:spTree>
    <p:extLst>
      <p:ext uri="{BB962C8B-B14F-4D97-AF65-F5344CB8AC3E}">
        <p14:creationId xmlns:p14="http://schemas.microsoft.com/office/powerpoint/2010/main" val="1591619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373</Words>
  <Application>Microsoft Office PowerPoint</Application>
  <PresentationFormat>自定义</PresentationFormat>
  <Paragraphs>39</Paragraphs>
  <Slides>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Office 主题</vt:lpstr>
      <vt:lpstr>Equation</vt:lpstr>
      <vt:lpstr>MathType 7.0 Equation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20s</dc:creator>
  <cp:lastModifiedBy>Windows 用户</cp:lastModifiedBy>
  <cp:revision>52</cp:revision>
  <dcterms:modified xsi:type="dcterms:W3CDTF">2022-08-06T09:58:28Z</dcterms:modified>
</cp:coreProperties>
</file>