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28800425" cy="43200320"/>
  <p:notesSz cx="6858000" cy="9144000"/>
  <p:custDataLst>
    <p:tags r:id="rId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2F91"/>
    <a:srgbClr val="0072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561" autoAdjust="0"/>
  </p:normalViewPr>
  <p:slideViewPr>
    <p:cSldViewPr snapToGrid="0">
      <p:cViewPr>
        <p:scale>
          <a:sx n="33" d="100"/>
          <a:sy n="33" d="100"/>
        </p:scale>
        <p:origin x="1866" y="-3270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2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1A662-0D7E-4FD8-9008-010C973553A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7A6EA-959D-44FD-968B-7B768CF3E37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1pPr>
    <a:lvl2pPr marL="1727835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2pPr>
    <a:lvl3pPr marL="3455670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3pPr>
    <a:lvl4pPr marL="5184140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4pPr>
    <a:lvl5pPr marL="6911975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5pPr>
    <a:lvl6pPr marL="8639810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6pPr>
    <a:lvl7pPr marL="10367645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7pPr>
    <a:lvl8pPr marL="12096115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8pPr>
    <a:lvl9pPr marL="13823950" algn="l" defTabSz="3455670" rtl="0" eaLnBrk="1" latinLnBrk="0" hangingPunct="1">
      <a:defRPr sz="45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87A6EA-959D-44FD-968B-7B768CF3E3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30034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2562" y="12373518"/>
            <a:ext cx="17997834" cy="15253542"/>
          </a:xfrm>
        </p:spPr>
        <p:txBody>
          <a:bodyPr anchor="b">
            <a:normAutofit/>
          </a:bodyPr>
          <a:lstStyle>
            <a:lvl1pPr algn="r">
              <a:defRPr sz="1386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2562" y="27627076"/>
            <a:ext cx="17997834" cy="8853466"/>
          </a:xfrm>
        </p:spPr>
        <p:txBody>
          <a:bodyPr anchor="t">
            <a:normAutofit/>
          </a:bodyPr>
          <a:lstStyle>
            <a:lvl1pPr marL="0" indent="0" algn="r">
              <a:buNone/>
              <a:defRPr sz="5670" cap="all">
                <a:solidFill>
                  <a:schemeClr val="tx1"/>
                </a:solidFill>
              </a:defRPr>
            </a:lvl1pPr>
            <a:lvl2pPr marL="144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880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319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7600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20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640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1267437" y="36980556"/>
            <a:ext cx="3817924" cy="2380035"/>
          </a:xfrm>
        </p:spPr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42564" y="36980556"/>
            <a:ext cx="12384866" cy="238003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325366" y="36980556"/>
            <a:ext cx="1315030" cy="2380035"/>
          </a:xfrm>
        </p:spPr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5" y="29813763"/>
            <a:ext cx="24480361" cy="3570056"/>
          </a:xfrm>
        </p:spPr>
        <p:txBody>
          <a:bodyPr anchor="b">
            <a:normAutofit/>
          </a:bodyPr>
          <a:lstStyle>
            <a:lvl1pPr algn="l">
              <a:defRPr sz="63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80046" y="5871658"/>
            <a:ext cx="21600319" cy="19937151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4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025" y="33383819"/>
            <a:ext cx="24480361" cy="3110043"/>
          </a:xfrm>
        </p:spPr>
        <p:txBody>
          <a:bodyPr>
            <a:normAutofit/>
          </a:bodyPr>
          <a:lstStyle>
            <a:lvl1pPr marL="0" indent="0">
              <a:buNone/>
              <a:defRPr sz="4410"/>
            </a:lvl1pPr>
            <a:lvl2pPr marL="1440180" indent="0">
              <a:buNone/>
              <a:defRPr sz="3780"/>
            </a:lvl2pPr>
            <a:lvl3pPr marL="2880360" indent="0">
              <a:buNone/>
              <a:defRPr sz="3150"/>
            </a:lvl3pPr>
            <a:lvl4pPr marL="4319905" indent="0">
              <a:buNone/>
              <a:defRPr sz="2835"/>
            </a:lvl4pPr>
            <a:lvl5pPr marL="5760085" indent="0">
              <a:buNone/>
              <a:defRPr sz="2835"/>
            </a:lvl5pPr>
            <a:lvl6pPr marL="7200265" indent="0">
              <a:buNone/>
              <a:defRPr sz="2835"/>
            </a:lvl6pPr>
            <a:lvl7pPr marL="8640445" indent="0">
              <a:buNone/>
              <a:defRPr sz="2835"/>
            </a:lvl7pPr>
            <a:lvl8pPr marL="10079990" indent="0">
              <a:buNone/>
              <a:defRPr sz="2835"/>
            </a:lvl8pPr>
            <a:lvl9pPr marL="11520170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32" y="3840073"/>
            <a:ext cx="24480358" cy="19680284"/>
          </a:xfrm>
        </p:spPr>
        <p:txBody>
          <a:bodyPr anchor="ctr">
            <a:normAutofit/>
          </a:bodyPr>
          <a:lstStyle>
            <a:lvl1pPr algn="l">
              <a:defRPr sz="1008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9" y="27360404"/>
            <a:ext cx="24480358" cy="9120135"/>
          </a:xfrm>
        </p:spPr>
        <p:txBody>
          <a:bodyPr anchor="ctr">
            <a:normAutofit/>
          </a:bodyPr>
          <a:lstStyle>
            <a:lvl1pPr marL="0" indent="0" algn="l">
              <a:buNone/>
              <a:defRPr sz="6300">
                <a:solidFill>
                  <a:schemeClr val="tx1"/>
                </a:solidFill>
              </a:defRPr>
            </a:lvl1pPr>
            <a:lvl2pPr marL="144018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28513" y="4523619"/>
            <a:ext cx="1440396" cy="3683683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5200" dirty="0">
                <a:solidFill>
                  <a:schemeClr val="tx1"/>
                </a:solidFill>
                <a:effectLst/>
              </a:rPr>
              <a:t>“</a:t>
            </a:r>
            <a:endParaRPr lang="en-US" sz="252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65086" y="17333616"/>
            <a:ext cx="1440396" cy="3683683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5200" dirty="0">
                <a:solidFill>
                  <a:schemeClr val="tx1"/>
                </a:solidFill>
                <a:effectLst/>
              </a:rPr>
              <a:t>”</a:t>
            </a:r>
            <a:endParaRPr lang="en-US" sz="25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09" y="3840072"/>
            <a:ext cx="22335123" cy="17280249"/>
          </a:xfrm>
        </p:spPr>
        <p:txBody>
          <a:bodyPr anchor="ctr">
            <a:normAutofit/>
          </a:bodyPr>
          <a:lstStyle>
            <a:lvl1pPr algn="l">
              <a:defRPr sz="1008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113972" y="21120312"/>
            <a:ext cx="21657431" cy="2400035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5040"/>
            </a:lvl1pPr>
            <a:lvl2pPr marL="1440180" indent="0">
              <a:buFontTx/>
              <a:buNone/>
              <a:defRPr/>
            </a:lvl2pPr>
            <a:lvl3pPr marL="2880360" indent="0">
              <a:buFontTx/>
              <a:buNone/>
              <a:defRPr/>
            </a:lvl3pPr>
            <a:lvl4pPr marL="4319905" indent="0">
              <a:buFontTx/>
              <a:buNone/>
              <a:defRPr/>
            </a:lvl4pPr>
            <a:lvl5pPr marL="5760085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5978" y="27360404"/>
            <a:ext cx="24480361" cy="9120135"/>
          </a:xfrm>
        </p:spPr>
        <p:txBody>
          <a:bodyPr anchor="ctr">
            <a:normAutofit/>
          </a:bodyPr>
          <a:lstStyle>
            <a:lvl1pPr marL="0" indent="0" algn="l">
              <a:buNone/>
              <a:defRPr sz="6300">
                <a:solidFill>
                  <a:schemeClr val="tx1"/>
                </a:solidFill>
              </a:defRPr>
            </a:lvl1pPr>
            <a:lvl2pPr marL="144018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6" y="20735097"/>
            <a:ext cx="24480364" cy="9252420"/>
          </a:xfrm>
        </p:spPr>
        <p:txBody>
          <a:bodyPr anchor="b">
            <a:normAutofit/>
          </a:bodyPr>
          <a:lstStyle>
            <a:lvl1pPr algn="l">
              <a:defRPr sz="882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1" y="29987517"/>
            <a:ext cx="24480368" cy="5419923"/>
          </a:xfrm>
        </p:spPr>
        <p:txBody>
          <a:bodyPr anchor="t">
            <a:normAutofit/>
          </a:bodyPr>
          <a:lstStyle>
            <a:lvl1pPr marL="0" indent="0" algn="l">
              <a:buNone/>
              <a:defRPr sz="5670">
                <a:solidFill>
                  <a:schemeClr val="tx1"/>
                </a:solidFill>
              </a:defRPr>
            </a:lvl1pPr>
            <a:lvl2pPr marL="144018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28513" y="4523619"/>
            <a:ext cx="1440396" cy="3683683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25200" dirty="0">
                <a:solidFill>
                  <a:schemeClr val="tx1"/>
                </a:solidFill>
                <a:effectLst/>
              </a:rPr>
              <a:t>“</a:t>
            </a:r>
            <a:endParaRPr lang="en-US" sz="25200" dirty="0">
              <a:solidFill>
                <a:schemeClr val="tx1"/>
              </a:solidFill>
              <a:effectLst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365086" y="17333616"/>
            <a:ext cx="1440396" cy="3683683"/>
          </a:xfrm>
          <a:prstGeom prst="rect">
            <a:avLst/>
          </a:prstGeom>
        </p:spPr>
        <p:txBody>
          <a:bodyPr vert="horz" lIns="288004" tIns="144002" rIns="288004" bIns="144002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25200" dirty="0">
                <a:solidFill>
                  <a:schemeClr val="tx1"/>
                </a:solidFill>
                <a:effectLst/>
              </a:rPr>
              <a:t>”</a:t>
            </a:r>
            <a:endParaRPr lang="en-US" sz="25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909" y="3840072"/>
            <a:ext cx="22335123" cy="17280249"/>
          </a:xfrm>
        </p:spPr>
        <p:txBody>
          <a:bodyPr anchor="ctr">
            <a:normAutofit/>
          </a:bodyPr>
          <a:lstStyle>
            <a:lvl1pPr algn="l">
              <a:defRPr sz="1008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0023" y="24480361"/>
            <a:ext cx="24480364" cy="56000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3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3" y="30080444"/>
            <a:ext cx="24480364" cy="6400095"/>
          </a:xfrm>
        </p:spPr>
        <p:txBody>
          <a:bodyPr anchor="t">
            <a:normAutofit/>
          </a:bodyPr>
          <a:lstStyle>
            <a:lvl1pPr marL="0" indent="0" algn="l">
              <a:buNone/>
              <a:defRPr sz="5040">
                <a:solidFill>
                  <a:schemeClr val="tx1"/>
                </a:solidFill>
              </a:defRPr>
            </a:lvl1pPr>
            <a:lvl2pPr marL="14401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2827" y="3840072"/>
            <a:ext cx="24480364" cy="1728024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8820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62827" y="22080326"/>
            <a:ext cx="24480364" cy="5280078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63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2823" y="27360404"/>
            <a:ext cx="24480364" cy="9120135"/>
          </a:xfrm>
        </p:spPr>
        <p:txBody>
          <a:bodyPr anchor="t">
            <a:normAutofit/>
          </a:bodyPr>
          <a:lstStyle>
            <a:lvl1pPr marL="0" indent="0" algn="l">
              <a:buNone/>
              <a:defRPr sz="5040">
                <a:solidFill>
                  <a:schemeClr val="tx1"/>
                </a:solidFill>
              </a:defRPr>
            </a:lvl1pPr>
            <a:lvl2pPr marL="144018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40021" y="3840066"/>
            <a:ext cx="24480361" cy="9173471"/>
          </a:xfrm>
        </p:spPr>
        <p:txBody>
          <a:bodyPr>
            <a:normAutofit/>
          </a:bodyPr>
          <a:lstStyle>
            <a:lvl1pPr>
              <a:defRPr sz="88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39607" y="3840060"/>
            <a:ext cx="5280774" cy="32640488"/>
          </a:xfrm>
        </p:spPr>
        <p:txBody>
          <a:bodyPr vert="eaVert">
            <a:normAutofit/>
          </a:bodyPr>
          <a:lstStyle>
            <a:lvl1pPr>
              <a:defRPr sz="88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021" y="3840057"/>
            <a:ext cx="18867000" cy="32640482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88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8" y="20841763"/>
            <a:ext cx="24480361" cy="9252420"/>
          </a:xfrm>
        </p:spPr>
        <p:txBody>
          <a:bodyPr anchor="b">
            <a:normAutofit/>
          </a:bodyPr>
          <a:lstStyle>
            <a:lvl1pPr algn="l">
              <a:defRPr sz="10080" b="0" cap="all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5" y="30094183"/>
            <a:ext cx="24480361" cy="5419923"/>
          </a:xfrm>
        </p:spPr>
        <p:txBody>
          <a:bodyPr anchor="t">
            <a:normAutofit/>
          </a:bodyPr>
          <a:lstStyle>
            <a:lvl1pPr marL="0" indent="0" algn="l">
              <a:buNone/>
              <a:defRPr sz="5670" cap="all">
                <a:solidFill>
                  <a:schemeClr val="tx1"/>
                </a:solidFill>
              </a:defRPr>
            </a:lvl1pPr>
            <a:lvl2pPr marL="1440180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2pPr>
            <a:lvl3pPr marL="288036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3pPr>
            <a:lvl4pPr marL="431990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4pPr>
            <a:lvl5pPr marL="576008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5pPr>
            <a:lvl6pPr marL="720026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6pPr>
            <a:lvl7pPr marL="8640445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7pPr>
            <a:lvl8pPr marL="1007999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8pPr>
            <a:lvl9pPr marL="11520170" indent="0">
              <a:buNone/>
              <a:defRPr sz="441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25" y="13493541"/>
            <a:ext cx="12009777" cy="22987010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10609" y="13493544"/>
            <a:ext cx="12009777" cy="22987004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00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1705" y="13973542"/>
            <a:ext cx="11151670" cy="3630050"/>
          </a:xfrm>
        </p:spPr>
        <p:txBody>
          <a:bodyPr anchor="b">
            <a:noAutofit/>
          </a:bodyPr>
          <a:lstStyle>
            <a:lvl1pPr marL="0" indent="0">
              <a:buNone/>
              <a:defRPr sz="7560" b="0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40445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21" y="18080273"/>
            <a:ext cx="12009777" cy="1840025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838392" y="13973542"/>
            <a:ext cx="11081990" cy="3630050"/>
          </a:xfrm>
        </p:spPr>
        <p:txBody>
          <a:bodyPr anchor="b">
            <a:noAutofit/>
          </a:bodyPr>
          <a:lstStyle>
            <a:lvl1pPr marL="0" indent="0">
              <a:buNone/>
              <a:defRPr sz="7560" b="0"/>
            </a:lvl1pPr>
            <a:lvl2pPr marL="1440180" indent="0">
              <a:buNone/>
              <a:defRPr sz="6300" b="1"/>
            </a:lvl2pPr>
            <a:lvl3pPr marL="2880360" indent="0">
              <a:buNone/>
              <a:defRPr sz="5670" b="1"/>
            </a:lvl3pPr>
            <a:lvl4pPr marL="4319905" indent="0">
              <a:buNone/>
              <a:defRPr sz="5040" b="1"/>
            </a:lvl4pPr>
            <a:lvl5pPr marL="5760085" indent="0">
              <a:buNone/>
              <a:defRPr sz="5040" b="1"/>
            </a:lvl5pPr>
            <a:lvl6pPr marL="7200265" indent="0">
              <a:buNone/>
              <a:defRPr sz="5040" b="1"/>
            </a:lvl6pPr>
            <a:lvl7pPr marL="8640445" indent="0">
              <a:buNone/>
              <a:defRPr sz="5040" b="1"/>
            </a:lvl7pPr>
            <a:lvl8pPr marL="10079990" indent="0">
              <a:buNone/>
              <a:defRPr sz="5040" b="1"/>
            </a:lvl8pPr>
            <a:lvl9pPr marL="11520170" indent="0">
              <a:buNone/>
              <a:defRPr sz="50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10605" y="18080273"/>
            <a:ext cx="12009777" cy="1840025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5" y="3840066"/>
            <a:ext cx="24480361" cy="9173471"/>
          </a:xfrm>
        </p:spPr>
        <p:txBody>
          <a:bodyPr>
            <a:normAutofit/>
          </a:bodyPr>
          <a:lstStyle>
            <a:lvl1pPr>
              <a:defRPr sz="100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52" y="9813487"/>
            <a:ext cx="9017172" cy="9066792"/>
          </a:xfrm>
        </p:spPr>
        <p:txBody>
          <a:bodyPr anchor="b">
            <a:normAutofit/>
          </a:bodyPr>
          <a:lstStyle>
            <a:lvl1pPr algn="l">
              <a:defRPr sz="756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58103" y="3840063"/>
            <a:ext cx="14576514" cy="32640482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4252" y="18880282"/>
            <a:ext cx="9017172" cy="11626849"/>
          </a:xfrm>
        </p:spPr>
        <p:txBody>
          <a:bodyPr anchor="t">
            <a:normAutofit/>
          </a:bodyPr>
          <a:lstStyle>
            <a:lvl1pPr marL="0" indent="0">
              <a:buNone/>
              <a:defRPr sz="4410"/>
            </a:lvl1pPr>
            <a:lvl2pPr marL="1440180" indent="0">
              <a:buNone/>
              <a:defRPr sz="3780"/>
            </a:lvl2pPr>
            <a:lvl3pPr marL="2880360" indent="0">
              <a:buNone/>
              <a:defRPr sz="3150"/>
            </a:lvl3pPr>
            <a:lvl4pPr marL="4319905" indent="0">
              <a:buNone/>
              <a:defRPr sz="2835"/>
            </a:lvl4pPr>
            <a:lvl5pPr marL="5760085" indent="0">
              <a:buNone/>
              <a:defRPr sz="2835"/>
            </a:lvl5pPr>
            <a:lvl6pPr marL="7200265" indent="0">
              <a:buNone/>
              <a:defRPr sz="2835"/>
            </a:lvl6pPr>
            <a:lvl7pPr marL="8640445" indent="0">
              <a:buNone/>
              <a:defRPr sz="2835"/>
            </a:lvl7pPr>
            <a:lvl8pPr marL="10079990" indent="0">
              <a:buNone/>
              <a:defRPr sz="2835"/>
            </a:lvl8pPr>
            <a:lvl9pPr marL="11520170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56" y="0"/>
            <a:ext cx="28720424" cy="432006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5543" y="10933528"/>
            <a:ext cx="12904770" cy="8640128"/>
          </a:xfrm>
        </p:spPr>
        <p:txBody>
          <a:bodyPr anchor="b">
            <a:normAutofit/>
          </a:bodyPr>
          <a:lstStyle>
            <a:lvl1pPr algn="l">
              <a:defRPr sz="756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840234" y="5760085"/>
            <a:ext cx="10080149" cy="28800425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5040" dirty="0"/>
            </a:lvl1pPr>
          </a:lstStyle>
          <a:p>
            <a:pPr marL="0" lvl="0" indent="0" algn="ctr">
              <a:buNone/>
            </a:pPr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5543" y="19573656"/>
            <a:ext cx="12904770" cy="11520170"/>
          </a:xfrm>
        </p:spPr>
        <p:txBody>
          <a:bodyPr anchor="t">
            <a:normAutofit/>
          </a:bodyPr>
          <a:lstStyle>
            <a:lvl1pPr marL="0" indent="0">
              <a:buNone/>
              <a:defRPr sz="5040"/>
            </a:lvl1pPr>
            <a:lvl2pPr marL="1440180" indent="0">
              <a:buNone/>
              <a:defRPr sz="3780"/>
            </a:lvl2pPr>
            <a:lvl3pPr marL="2880360" indent="0">
              <a:buNone/>
              <a:defRPr sz="3150"/>
            </a:lvl3pPr>
            <a:lvl4pPr marL="4319905" indent="0">
              <a:buNone/>
              <a:defRPr sz="2835"/>
            </a:lvl4pPr>
            <a:lvl5pPr marL="5760085" indent="0">
              <a:buNone/>
              <a:defRPr sz="2835"/>
            </a:lvl5pPr>
            <a:lvl6pPr marL="7200265" indent="0">
              <a:buNone/>
              <a:defRPr sz="2835"/>
            </a:lvl6pPr>
            <a:lvl7pPr marL="8640445" indent="0">
              <a:buNone/>
              <a:defRPr sz="2835"/>
            </a:lvl7pPr>
            <a:lvl8pPr marL="10079990" indent="0">
              <a:buNone/>
              <a:defRPr sz="2835"/>
            </a:lvl8pPr>
            <a:lvl9pPr marL="11520170" indent="0">
              <a:buNone/>
              <a:defRPr sz="283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21" y="3840066"/>
            <a:ext cx="24480361" cy="917347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1" y="13493544"/>
            <a:ext cx="24480361" cy="2298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547429" y="36980556"/>
            <a:ext cx="3817924" cy="238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F6D3B2-0F33-4207-8B4F-E4EE68B52B9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0023" y="36980556"/>
            <a:ext cx="18867400" cy="238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1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4605355" y="36980556"/>
            <a:ext cx="1315030" cy="23800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1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5B44FB-2600-4EC9-8928-77108791D716}" type="slidenum">
              <a:rPr lang="zh-CN" altLang="en-US" smtClean="0"/>
            </a:fld>
            <a:endParaRPr lang="zh-CN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1440180" rtl="0" eaLnBrk="1" latinLnBrk="0" hangingPunct="1">
        <a:spcBef>
          <a:spcPct val="0"/>
        </a:spcBef>
        <a:buNone/>
        <a:defRPr sz="1008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899795" indent="-899795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567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2339975" indent="-899795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504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3780155" indent="-899795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441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4860290" indent="-53975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6300470" indent="-53975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7920355" indent="-72009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9360535" indent="-72009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10800080" indent="-72009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12240260" indent="-720090" algn="l" defTabSz="1440180" rtl="0" eaLnBrk="1" latinLnBrk="0" hangingPunct="1">
        <a:spcBef>
          <a:spcPts val="0"/>
        </a:spcBef>
        <a:spcAft>
          <a:spcPts val="3150"/>
        </a:spcAft>
        <a:buClr>
          <a:schemeClr val="tx1"/>
        </a:buClr>
        <a:buSzPct val="100000"/>
        <a:buFont typeface="Arial" panose="020B0604020202020204"/>
        <a:buChar char="•"/>
        <a:defRPr sz="378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180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360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19905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85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265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0445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79990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70" algn="l" defTabSz="1440180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3" Type="http://schemas.openxmlformats.org/officeDocument/2006/relationships/tags" Target="../tags/tag1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7000">
              <a:srgbClr val="025FA3">
                <a:alpha val="100000"/>
              </a:srgbClr>
            </a:gs>
            <a:gs pos="40000">
              <a:srgbClr val="0261A6">
                <a:alpha val="85000"/>
              </a:srgbClr>
            </a:gs>
            <a:gs pos="10000">
              <a:srgbClr val="0263A9">
                <a:alpha val="100000"/>
              </a:srgbClr>
            </a:gs>
            <a:gs pos="20000">
              <a:srgbClr val="0266AF">
                <a:alpha val="100000"/>
              </a:srgbClr>
            </a:gs>
            <a:gs pos="0">
              <a:schemeClr val="accent2">
                <a:lumMod val="60000"/>
                <a:lumOff val="40000"/>
              </a:schemeClr>
            </a:gs>
            <a:gs pos="0">
              <a:srgbClr val="007BD3"/>
            </a:gs>
            <a:gs pos="100000">
              <a:srgbClr val="03437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1946910" y="189865"/>
            <a:ext cx="24905335" cy="709168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sz="80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Design of Q-band Filter Based on Folded Step-Impedance Resonator</a:t>
            </a:r>
            <a:endParaRPr altLang="zh-CN" sz="8000" b="1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zh-CN" sz="54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Shi Shan</a:t>
            </a:r>
            <a:r>
              <a:rPr lang="en-US" sz="5400" kern="100" dirty="0"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5400" kern="100" dirty="0"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Sun Linlin, Chu Ran, Liao Jia</a:t>
            </a:r>
            <a:endParaRPr lang="en-US" altLang="zh-CN" sz="5400" kern="100" dirty="0">
              <a:latin typeface="等线" panose="02010600030101010101" pitchFamily="2" charset="-122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zh-CN" sz="5400" kern="100" dirty="0">
                <a:latin typeface="等线" panose="02010600030101010101" pitchFamily="2" charset="-122"/>
                <a:ea typeface="Times New Roman" panose="02020603050405020304" pitchFamily="18" charset="0"/>
                <a:cs typeface="Times New Roman" panose="02020603050405020304" pitchFamily="18" charset="0"/>
              </a:rPr>
              <a:t>Nanjing University of Science and Technology</a:t>
            </a:r>
            <a:endParaRPr lang="zh-CN" altLang="zh-CN" sz="54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947545" y="7433945"/>
            <a:ext cx="24905970" cy="112451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Abstract</a:t>
            </a:r>
            <a:endParaRPr lang="zh-CN" altLang="en-US" sz="6000" b="1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473835" y="14371320"/>
            <a:ext cx="11984990" cy="112451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zh-CN" sz="60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Theoretical analysis</a:t>
            </a:r>
            <a:endParaRPr lang="zh-CN" altLang="zh-CN" sz="60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24" name="文本框 1023"/>
          <p:cNvSpPr txBox="1"/>
          <p:nvPr/>
        </p:nvSpPr>
        <p:spPr>
          <a:xfrm>
            <a:off x="1438910" y="30947360"/>
            <a:ext cx="11985625" cy="112451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zh-CN" sz="6000" b="1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Simulation and Analysis</a:t>
            </a:r>
            <a:endParaRPr lang="zh-CN" altLang="zh-CN" sz="6000" b="1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30" name="文本框 1029"/>
          <p:cNvSpPr txBox="1"/>
          <p:nvPr/>
        </p:nvSpPr>
        <p:spPr>
          <a:xfrm>
            <a:off x="15217140" y="21336635"/>
            <a:ext cx="11915775" cy="1226557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zh-CN" sz="66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Processing and Testing</a:t>
            </a:r>
            <a:endParaRPr lang="zh-CN" altLang="zh-CN" sz="6600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1474470" y="32194500"/>
            <a:ext cx="11984990" cy="3784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048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</a:t>
            </a:r>
            <a:r>
              <a:rPr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Using HFSS electromagnetic simulation software to simulate the three-dimensional structure of the filter, Rogers 5880 was selected as the dielectric substrate, with a dielectric constant of 2.2, a loss angle tangent of 0.0009, and a thickness of 0.127mm, and its three-dimensional simulation model is shown in figure</a:t>
            </a:r>
            <a:r>
              <a:rPr lang="zh-CN" altLang="zh-CN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15217140" y="22563455"/>
            <a:ext cx="1191450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048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Based on the optimized results of the HFSS simulation, a physical filter was fabricated. The overall size of the filter is only 3.7mm x 3mm, and the performance curve was tested by a vector network analyser, and the comparison between the simulated and measured results is shown below.</a:t>
            </a:r>
            <a:endParaRPr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0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t="10970" r="13352" b="19272"/>
          <a:stretch>
            <a:fillRect/>
          </a:stretch>
        </p:blipFill>
        <p:spPr>
          <a:xfrm>
            <a:off x="15217140" y="26508710"/>
            <a:ext cx="6050915" cy="404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30"/>
          <p:cNvPicPr>
            <a:picLocks noChangeAspect="1"/>
          </p:cNvPicPr>
          <p:nvPr/>
        </p:nvPicPr>
        <p:blipFill>
          <a:blip r:embed="rId2"/>
          <a:srcRect t="7491"/>
          <a:stretch>
            <a:fillRect/>
          </a:stretch>
        </p:blipFill>
        <p:spPr>
          <a:xfrm>
            <a:off x="1948180" y="36252785"/>
            <a:ext cx="11039475" cy="5516880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1948180" y="8710930"/>
            <a:ext cx="2490533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/>
            <a:r>
              <a:rPr lang="en-US" sz="4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	  </a:t>
            </a:r>
            <a:r>
              <a:rPr sz="4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In this paper, a miniaturized Q-band bandpass filter with high out-of-band rejection based on a stepped impedance resonator is designed. This filter championed a stepped-impedance resonator structure and is loaded with a stepped-impedance branch on the basic SIR, and the transmission zeros have been introduced through a special folded coupling feed line.  Compared with the conventional SIR structure, it has more tuning parameters and a wider tuning range for resonant frequencies. A pair of transmission zeros are introduced simultaneously, which can enhance the rejection characteristics of the stop-band. The passband range of the filter is 43-46GHz, the in-band insertion loss is less than 3dB, the in-band return loss is larger than 15dB, and the out-of-band rejection is larger than 20dB in the frequency range of 35-43GHz and 46-55GHz.</a:t>
            </a:r>
            <a:r>
              <a:rPr lang="zh-CN" altLang="zh-CN" sz="4400" kern="1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3"/>
            </p:custDataLst>
          </p:nvPr>
        </p:nvGraphicFramePr>
        <p:xfrm>
          <a:off x="15283815" y="17728565"/>
          <a:ext cx="118491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6065"/>
                <a:gridCol w="2413635"/>
                <a:gridCol w="1512570"/>
                <a:gridCol w="2437130"/>
                <a:gridCol w="1617345"/>
                <a:gridCol w="2332355"/>
              </a:tblGrid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</a:t>
                      </a:r>
                      <a:r>
                        <a:rPr lang="en-US" sz="3600" b="1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3600" b="1" baseline="-250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.75mm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</a:t>
                      </a:r>
                      <a:r>
                        <a:rPr lang="en-US" sz="3600" b="1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3600" b="1" baseline="-250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0.3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</a:t>
                      </a:r>
                      <a:r>
                        <a:rPr lang="en-US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3600" b="1" baseline="-2500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altLang="en-US" sz="3600" b="1" baseline="-250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0.68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/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</a:t>
                      </a:r>
                      <a:r>
                        <a:rPr lang="en-US" sz="36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3600" b="1" baseline="-25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0.375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</a:t>
                      </a:r>
                      <a:r>
                        <a:rPr lang="en-US" sz="36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3600" b="1" baseline="-25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0.15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LS</a:t>
                      </a:r>
                      <a:r>
                        <a:rPr lang="en-US" sz="36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3600" b="1" baseline="-25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0.375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</a:t>
                      </a:r>
                      <a:r>
                        <a:rPr lang="en-US" sz="36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3600" b="1" baseline="-25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</a:t>
                      </a:r>
                      <a:r>
                        <a:rPr lang="en-US" sz="36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3600" b="1" baseline="-25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0.2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LS</a:t>
                      </a:r>
                      <a:r>
                        <a:rPr lang="en-US" sz="36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endParaRPr lang="en-US" altLang="en-US" sz="3600" b="1" baseline="-25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0.68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</a:t>
                      </a:r>
                      <a:r>
                        <a:rPr lang="en-US" sz="36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3600" b="1" baseline="-25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0.34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</a:t>
                      </a:r>
                      <a:r>
                        <a:rPr lang="en-US" sz="36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3600" b="1" baseline="-25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0.45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LS</a:t>
                      </a:r>
                      <a:r>
                        <a:rPr lang="en-US" sz="36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endParaRPr lang="en-US" altLang="en-US" sz="3600" b="1" baseline="-25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0.83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810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</a:t>
                      </a:r>
                      <a:r>
                        <a:rPr lang="en-US" sz="36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endParaRPr lang="en-US" altLang="en-US" sz="3600" b="1" baseline="-25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0.1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g</a:t>
                      </a:r>
                      <a:r>
                        <a:rPr lang="en-US" sz="3600" b="1" baseline="-250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endParaRPr lang="en-US" altLang="en-US" sz="3600" b="1" baseline="-250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0.3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WS</a:t>
                      </a:r>
                      <a:endParaRPr lang="en-US" altLang="en-US" sz="36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3600" b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0.5</a:t>
                      </a:r>
                      <a:r>
                        <a:rPr lang="en-US" sz="3600" b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endParaRPr lang="en-US" altLang="en-US" sz="3600" b="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horz" anchor="t" anchorCtr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1510030" y="15648305"/>
            <a:ext cx="1191450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An SIR is a resonator consisting of two or more transmission lines with different characteristic impedances</a:t>
            </a: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44955" y="17560925"/>
            <a:ext cx="1191450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 T-shaped open-circuit branch is added to the cent</a:t>
            </a: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er</a:t>
            </a:r>
            <a:r>
              <a:rPr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line of the resonator's one-half wavelength SIR that is symmetrical about the cent</a:t>
            </a: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er</a:t>
            </a:r>
            <a:r>
              <a:rPr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The loaded branch is effectively equivalent to forming a section of perturbation to separate the modes to form a passband.</a:t>
            </a:r>
            <a:endParaRPr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order to enhance the coupling between source and load while achieving the miniaturization requirement, a new folded coupled feeder structure is designed, and the topology is shown in figure. </a:t>
            </a:r>
            <a:endParaRPr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-2147482612"/>
          <p:cNvGraphicFramePr>
            <a:graphicFrameLocks noChangeAspect="1"/>
          </p:cNvGraphicFramePr>
          <p:nvPr/>
        </p:nvGraphicFramePr>
        <p:xfrm>
          <a:off x="1633855" y="23241000"/>
          <a:ext cx="11668760" cy="765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4269105" imgH="2807335" progId="Visio.Drawing.15">
                  <p:embed/>
                </p:oleObj>
              </mc:Choice>
              <mc:Fallback>
                <p:oleObj name="" r:id="rId4" imgW="4269105" imgH="2807335" progId="Visio.Drawing.15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33855" y="23241000"/>
                        <a:ext cx="11668760" cy="765746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5184120" y="14446250"/>
            <a:ext cx="11914505" cy="31692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After continuous scanning and optimization, the final parameter dimensions of the Q-band filter based on folded SIR with step-impedance branch loading are derived by considering the results of the influence of each parameter as shown in Table</a:t>
            </a: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图片 2" descr="无标题"/>
          <p:cNvPicPr>
            <a:picLocks noChangeAspect="1"/>
          </p:cNvPicPr>
          <p:nvPr/>
        </p:nvPicPr>
        <p:blipFill>
          <a:blip r:embed="rId6"/>
          <a:srcRect t="3877"/>
          <a:stretch>
            <a:fillRect/>
          </a:stretch>
        </p:blipFill>
        <p:spPr>
          <a:xfrm>
            <a:off x="21302345" y="26508710"/>
            <a:ext cx="5830570" cy="401510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217140" y="30684470"/>
            <a:ext cx="1191450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The actual measured S-parameter curve is basically similar to the simulation result curve.The measured in-band insertion loss is less than 4dB, the flatness is about ±1dB, the return loss is larger than 10dB, and the out-of-band rejection at 40GHz and 50GHz is less than -20dB. </a:t>
            </a:r>
            <a:endParaRPr lang="en-US"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215870" y="34469070"/>
            <a:ext cx="11915775" cy="122655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zh-CN" sz="6600" b="1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Conclusion</a:t>
            </a:r>
            <a:endParaRPr lang="en-US" altLang="zh-CN" sz="6600" b="1" kern="1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5218410" y="35886390"/>
            <a:ext cx="11914505" cy="50158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30480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Considering the test environment, dielectric substrate material, processing accuracy and assembly, this leads to poor grounding performance. Thus the actual tested in-band insertion loss and return loss is relatively poor. Although there is a certain degree of deterioration in certain result indicators of the actual measured results, the application based on folded step impedance resonator is basically completed. </a:t>
            </a:r>
            <a:endParaRPr lang="en-US"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241e835b-e39a-4c32-881a-88f94fe42007}"/>
  <p:tag name="TABLE_ENDDRAG_ORIGIN_RECT" val="932*216"/>
  <p:tag name="TABLE_ENDDRAG_RECT" val="1181*1240*932*216"/>
</p:tagLst>
</file>

<file path=ppt/tags/tag2.xml><?xml version="1.0" encoding="utf-8"?>
<p:tagLst xmlns:p="http://schemas.openxmlformats.org/presentationml/2006/main">
  <p:tag name="COMMONDATA" val="eyJoZGlkIjoiN2NlNmU3YjMwZjg4MzEyNWFjYWYyYzkxYTU1MGIzYjU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天体">
  <a:themeElements>
    <a:clrScheme name="天体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天体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天体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天体</Template>
  <TotalTime>0</TotalTime>
  <Words>3317</Words>
  <Application>WPS 演示</Application>
  <PresentationFormat>自定义</PresentationFormat>
  <Paragraphs>91</Paragraphs>
  <Slides>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5" baseType="lpstr">
      <vt:lpstr>Arial</vt:lpstr>
      <vt:lpstr>宋体</vt:lpstr>
      <vt:lpstr>Wingdings</vt:lpstr>
      <vt:lpstr>Arial</vt:lpstr>
      <vt:lpstr>Times New Roman</vt:lpstr>
      <vt:lpstr>黑体</vt:lpstr>
      <vt:lpstr>等线</vt:lpstr>
      <vt:lpstr>楷体</vt:lpstr>
      <vt:lpstr>微软雅黑</vt:lpstr>
      <vt:lpstr>Arial Unicode MS</vt:lpstr>
      <vt:lpstr>Calibri Light</vt:lpstr>
      <vt:lpstr>Calibri</vt:lpstr>
      <vt:lpstr>天体</vt:lpstr>
      <vt:lpstr>Visio.Drawing.15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454420910@qq.com</dc:creator>
  <cp:lastModifiedBy>石珊</cp:lastModifiedBy>
  <cp:revision>75</cp:revision>
  <dcterms:created xsi:type="dcterms:W3CDTF">2021-05-23T06:31:00Z</dcterms:created>
  <dcterms:modified xsi:type="dcterms:W3CDTF">2022-08-04T04:14:50Z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BA8FF876C0BD473994845CE05C3804A3</vt:lpwstr>
  </property>
  <property fmtid="{D5CDD505-2E9C-101B-9397-08002B2CF9AE}" pid="3" name="KSOProductBuildVer">
    <vt:lpwstr>2052-11.1.0.12012</vt:lpwstr>
  </property>
</Properties>
</file>