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3"/>
  </p:handoutMasterIdLst>
  <p:sldIdLst>
    <p:sldId id="256" r:id="rId2"/>
  </p:sldIdLst>
  <p:sldSz cx="28800425" cy="43200638"/>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907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9" autoAdjust="0"/>
    <p:restoredTop sz="94676" autoAdjust="0"/>
  </p:normalViewPr>
  <p:slideViewPr>
    <p:cSldViewPr>
      <p:cViewPr>
        <p:scale>
          <a:sx n="25" d="100"/>
          <a:sy n="25" d="100"/>
        </p:scale>
        <p:origin x="1488" y="42"/>
      </p:cViewPr>
      <p:guideLst>
        <p:guide orient="horz" pos="13606"/>
        <p:guide pos="907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2" d="100"/>
          <a:sy n="92" d="100"/>
        </p:scale>
        <p:origin x="3998" y="62"/>
      </p:cViewPr>
      <p:guideLst/>
    </p:cSldViewPr>
  </p:notesViewPr>
  <p:gridSpacing cx="76319" cy="76319"/>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B8B5EB31-4F1D-4437-A83A-77C60D4A45C9}"/>
              </a:ext>
            </a:extLst>
          </p:cNvPr>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7489BD7E-6AC0-43C2-9DC1-63104ABF6293}"/>
              </a:ext>
            </a:extLst>
          </p:cNvPr>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05415062-24C4-453E-B587-3F64D848210F}" type="datetimeFigureOut">
              <a:rPr lang="zh-CN" altLang="en-US" smtClean="0"/>
              <a:t>2022/8/4</a:t>
            </a:fld>
            <a:endParaRPr lang="zh-CN" altLang="en-US"/>
          </a:p>
        </p:txBody>
      </p:sp>
      <p:sp>
        <p:nvSpPr>
          <p:cNvPr id="4" name="页脚占位符 3">
            <a:extLst>
              <a:ext uri="{FF2B5EF4-FFF2-40B4-BE49-F238E27FC236}">
                <a16:creationId xmlns:a16="http://schemas.microsoft.com/office/drawing/2014/main" id="{D4B26A6D-C651-4A09-8718-42BB7881C5EB}"/>
              </a:ext>
            </a:extLst>
          </p:cNvPr>
          <p:cNvSpPr>
            <a:spLocks noGrp="1"/>
          </p:cNvSpPr>
          <p:nvPr>
            <p:ph type="ftr" sz="quarter" idx="2"/>
          </p:nvPr>
        </p:nvSpPr>
        <p:spPr>
          <a:xfrm>
            <a:off x="0" y="8824913"/>
            <a:ext cx="3035300" cy="46513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130DE8BD-929F-4C24-8479-B54FF780DD9F}"/>
              </a:ext>
            </a:extLst>
          </p:cNvPr>
          <p:cNvSpPr>
            <a:spLocks noGrp="1"/>
          </p:cNvSpPr>
          <p:nvPr>
            <p:ph type="sldNum" sz="quarter" idx="3"/>
          </p:nvPr>
        </p:nvSpPr>
        <p:spPr>
          <a:xfrm>
            <a:off x="3967163" y="8824913"/>
            <a:ext cx="3035300" cy="465137"/>
          </a:xfrm>
          <a:prstGeom prst="rect">
            <a:avLst/>
          </a:prstGeom>
        </p:spPr>
        <p:txBody>
          <a:bodyPr vert="horz" lIns="91440" tIns="45720" rIns="91440" bIns="45720" rtlCol="0" anchor="b"/>
          <a:lstStyle>
            <a:lvl1pPr algn="r">
              <a:defRPr sz="1200"/>
            </a:lvl1pPr>
          </a:lstStyle>
          <a:p>
            <a:fld id="{F0738DE6-0A0B-4840-AA97-B199EC71482F}" type="slidenum">
              <a:rPr lang="zh-CN" altLang="en-US" smtClean="0"/>
              <a:t>‹#›</a:t>
            </a:fld>
            <a:endParaRPr lang="zh-CN" altLang="en-US"/>
          </a:p>
        </p:txBody>
      </p:sp>
    </p:spTree>
    <p:extLst>
      <p:ext uri="{BB962C8B-B14F-4D97-AF65-F5344CB8AC3E}">
        <p14:creationId xmlns:p14="http://schemas.microsoft.com/office/powerpoint/2010/main" val="35913536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7070108"/>
            <a:ext cx="24480361" cy="15040222"/>
          </a:xfrm>
        </p:spPr>
        <p:txBody>
          <a:bodyPr anchor="b"/>
          <a:lstStyle>
            <a:lvl1pPr algn="ctr">
              <a:defRPr sz="18900"/>
            </a:lvl1pPr>
          </a:lstStyle>
          <a:p>
            <a:r>
              <a:rPr lang="zh-CN" altLang="en-US"/>
              <a:t>单击此处编辑母版标题样式</a:t>
            </a:r>
            <a:endParaRPr lang="en-US" dirty="0"/>
          </a:p>
        </p:txBody>
      </p:sp>
      <p:sp>
        <p:nvSpPr>
          <p:cNvPr id="3" name="Subtitle 2"/>
          <p:cNvSpPr>
            <a:spLocks noGrp="1"/>
          </p:cNvSpPr>
          <p:nvPr>
            <p:ph type="subTitle" idx="1"/>
          </p:nvPr>
        </p:nvSpPr>
        <p:spPr>
          <a:xfrm>
            <a:off x="3600053" y="22690338"/>
            <a:ext cx="21600319" cy="10430151"/>
          </a:xfrm>
        </p:spPr>
        <p:txBody>
          <a:bodyPr/>
          <a:lstStyle>
            <a:lvl1pPr marL="0" indent="0" algn="ctr">
              <a:buNone/>
              <a:defRPr sz="7560"/>
            </a:lvl1pPr>
            <a:lvl2pPr marL="1440180" indent="0" algn="ctr">
              <a:buNone/>
              <a:defRPr sz="6300"/>
            </a:lvl2pPr>
            <a:lvl3pPr marL="2880360" indent="0" algn="ctr">
              <a:buNone/>
              <a:defRPr sz="5670"/>
            </a:lvl3pPr>
            <a:lvl4pPr marL="4319905" indent="0" algn="ctr">
              <a:buNone/>
              <a:defRPr sz="5040"/>
            </a:lvl4pPr>
            <a:lvl5pPr marL="5760085" indent="0" algn="ctr">
              <a:buNone/>
              <a:defRPr sz="5040"/>
            </a:lvl5pPr>
            <a:lvl6pPr marL="7200265" indent="0" algn="ctr">
              <a:buNone/>
              <a:defRPr sz="5040"/>
            </a:lvl6pPr>
            <a:lvl7pPr marL="8640445" indent="0" algn="ctr">
              <a:buNone/>
              <a:defRPr sz="5040"/>
            </a:lvl7pPr>
            <a:lvl8pPr marL="10079990" indent="0" algn="ctr">
              <a:buNone/>
              <a:defRPr sz="5040"/>
            </a:lvl8pPr>
            <a:lvl9pPr marL="11520170" indent="0" algn="ctr">
              <a:buNone/>
              <a:defRPr sz="504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p:bg>
      <p:bgPr>
        <a:gradFill flip="none" rotWithShape="1">
          <a:gsLst>
            <a:gs pos="0">
              <a:schemeClr val="accent5">
                <a:lumMod val="20000"/>
                <a:lumOff val="80000"/>
                <a:alpha val="0"/>
              </a:schemeClr>
            </a:gs>
            <a:gs pos="93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5" name="Rectangle 14"/>
          <p:cNvSpPr/>
          <p:nvPr userDrawn="1"/>
        </p:nvSpPr>
        <p:spPr>
          <a:xfrm flipH="1">
            <a:off x="28572460" y="0"/>
            <a:ext cx="228600" cy="4320095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algn="ctr"/>
            <a:endParaRPr lang="en-US" sz="1155" dirty="0"/>
          </a:p>
        </p:txBody>
      </p:sp>
      <p:sp>
        <p:nvSpPr>
          <p:cNvPr id="16" name="Rectangle 15"/>
          <p:cNvSpPr/>
          <p:nvPr userDrawn="1"/>
        </p:nvSpPr>
        <p:spPr>
          <a:xfrm>
            <a:off x="0" y="0"/>
            <a:ext cx="189230" cy="43200955"/>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algn="ctr"/>
            <a:endParaRPr lang="en-US" sz="1155" dirty="0"/>
          </a:p>
        </p:txBody>
      </p:sp>
      <p:sp>
        <p:nvSpPr>
          <p:cNvPr id="17" name="Rectangle 16"/>
          <p:cNvSpPr/>
          <p:nvPr userDrawn="1"/>
        </p:nvSpPr>
        <p:spPr>
          <a:xfrm>
            <a:off x="0" y="0"/>
            <a:ext cx="28800425" cy="4608830"/>
          </a:xfrm>
          <a:prstGeom prst="rect">
            <a:avLst/>
          </a:prstGeom>
          <a:solidFill>
            <a:schemeClr val="accent1">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algn="ctr"/>
            <a:endParaRPr lang="en-US" sz="115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965030" y="10770172"/>
            <a:ext cx="24840367" cy="17970262"/>
          </a:xfrm>
        </p:spPr>
        <p:txBody>
          <a:bodyPr anchor="b"/>
          <a:lstStyle>
            <a:lvl1pPr>
              <a:defRPr sz="189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1965030" y="28910440"/>
            <a:ext cx="24840367" cy="9450136"/>
          </a:xfrm>
        </p:spPr>
        <p:txBody>
          <a:bodyPr/>
          <a:lstStyle>
            <a:lvl1pPr marL="0" indent="0">
              <a:buNone/>
              <a:defRPr sz="7560">
                <a:solidFill>
                  <a:schemeClr val="tx1"/>
                </a:solidFill>
              </a:defRPr>
            </a:lvl1pPr>
            <a:lvl2pPr marL="1440180" indent="0">
              <a:buNone/>
              <a:defRPr sz="6300">
                <a:solidFill>
                  <a:schemeClr val="tx1">
                    <a:tint val="75000"/>
                  </a:schemeClr>
                </a:solidFill>
              </a:defRPr>
            </a:lvl2pPr>
            <a:lvl3pPr marL="2880360" indent="0">
              <a:buNone/>
              <a:defRPr sz="5670">
                <a:solidFill>
                  <a:schemeClr val="tx1">
                    <a:tint val="75000"/>
                  </a:schemeClr>
                </a:solidFill>
              </a:defRPr>
            </a:lvl3pPr>
            <a:lvl4pPr marL="4319905" indent="0">
              <a:buNone/>
              <a:defRPr sz="5040">
                <a:solidFill>
                  <a:schemeClr val="tx1">
                    <a:tint val="75000"/>
                  </a:schemeClr>
                </a:solidFill>
              </a:defRPr>
            </a:lvl4pPr>
            <a:lvl5pPr marL="5760085" indent="0">
              <a:buNone/>
              <a:defRPr sz="5040">
                <a:solidFill>
                  <a:schemeClr val="tx1">
                    <a:tint val="75000"/>
                  </a:schemeClr>
                </a:solidFill>
              </a:defRPr>
            </a:lvl5pPr>
            <a:lvl6pPr marL="7200265" indent="0">
              <a:buNone/>
              <a:defRPr sz="5040">
                <a:solidFill>
                  <a:schemeClr val="tx1">
                    <a:tint val="75000"/>
                  </a:schemeClr>
                </a:solidFill>
              </a:defRPr>
            </a:lvl6pPr>
            <a:lvl7pPr marL="8640445" indent="0">
              <a:buNone/>
              <a:defRPr sz="5040">
                <a:solidFill>
                  <a:schemeClr val="tx1">
                    <a:tint val="75000"/>
                  </a:schemeClr>
                </a:solidFill>
              </a:defRPr>
            </a:lvl7pPr>
            <a:lvl8pPr marL="10079990" indent="0">
              <a:buNone/>
              <a:defRPr sz="5040">
                <a:solidFill>
                  <a:schemeClr val="tx1">
                    <a:tint val="75000"/>
                  </a:schemeClr>
                </a:solidFill>
              </a:defRPr>
            </a:lvl8pPr>
            <a:lvl9pPr marL="11520170" indent="0">
              <a:buNone/>
              <a:defRPr sz="504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1980029" y="11500170"/>
            <a:ext cx="12240181" cy="2741040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14580215" y="11500170"/>
            <a:ext cx="12240181" cy="2741040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983780" y="2300044"/>
            <a:ext cx="24840367" cy="8350126"/>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1983784" y="10590160"/>
            <a:ext cx="12183928" cy="5190073"/>
          </a:xfrm>
        </p:spPr>
        <p:txBody>
          <a:bodyPr anchor="b"/>
          <a:lstStyle>
            <a:lvl1pPr marL="0" indent="0">
              <a:buNone/>
              <a:defRPr sz="7560" b="1"/>
            </a:lvl1pPr>
            <a:lvl2pPr marL="1440180" indent="0">
              <a:buNone/>
              <a:defRPr sz="6300" b="1"/>
            </a:lvl2pPr>
            <a:lvl3pPr marL="2880360" indent="0">
              <a:buNone/>
              <a:defRPr sz="5670" b="1"/>
            </a:lvl3pPr>
            <a:lvl4pPr marL="4319905" indent="0">
              <a:buNone/>
              <a:defRPr sz="5040" b="1"/>
            </a:lvl4pPr>
            <a:lvl5pPr marL="5760085" indent="0">
              <a:buNone/>
              <a:defRPr sz="5040" b="1"/>
            </a:lvl5pPr>
            <a:lvl6pPr marL="7200265" indent="0">
              <a:buNone/>
              <a:defRPr sz="5040" b="1"/>
            </a:lvl6pPr>
            <a:lvl7pPr marL="8640445" indent="0">
              <a:buNone/>
              <a:defRPr sz="5040" b="1"/>
            </a:lvl7pPr>
            <a:lvl8pPr marL="10079990" indent="0">
              <a:buNone/>
              <a:defRPr sz="5040" b="1"/>
            </a:lvl8pPr>
            <a:lvl9pPr marL="11520170" indent="0">
              <a:buNone/>
              <a:defRPr sz="5040" b="1"/>
            </a:lvl9pPr>
          </a:lstStyle>
          <a:p>
            <a:pPr lvl="0"/>
            <a:r>
              <a:rPr lang="zh-CN" altLang="en-US"/>
              <a:t>编辑母版文本样式</a:t>
            </a:r>
          </a:p>
        </p:txBody>
      </p:sp>
      <p:sp>
        <p:nvSpPr>
          <p:cNvPr id="4" name="Content Placeholder 3"/>
          <p:cNvSpPr>
            <a:spLocks noGrp="1"/>
          </p:cNvSpPr>
          <p:nvPr>
            <p:ph sz="half" idx="2" hasCustomPrompt="1"/>
          </p:nvPr>
        </p:nvSpPr>
        <p:spPr>
          <a:xfrm>
            <a:off x="1983784" y="15780233"/>
            <a:ext cx="12183928" cy="23210346"/>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hasCustomPrompt="1"/>
          </p:nvPr>
        </p:nvSpPr>
        <p:spPr>
          <a:xfrm>
            <a:off x="14580217" y="10590160"/>
            <a:ext cx="12243932" cy="5190073"/>
          </a:xfrm>
        </p:spPr>
        <p:txBody>
          <a:bodyPr anchor="b"/>
          <a:lstStyle>
            <a:lvl1pPr marL="0" indent="0">
              <a:buNone/>
              <a:defRPr sz="7560" b="1"/>
            </a:lvl1pPr>
            <a:lvl2pPr marL="1440180" indent="0">
              <a:buNone/>
              <a:defRPr sz="6300" b="1"/>
            </a:lvl2pPr>
            <a:lvl3pPr marL="2880360" indent="0">
              <a:buNone/>
              <a:defRPr sz="5670" b="1"/>
            </a:lvl3pPr>
            <a:lvl4pPr marL="4319905" indent="0">
              <a:buNone/>
              <a:defRPr sz="5040" b="1"/>
            </a:lvl4pPr>
            <a:lvl5pPr marL="5760085" indent="0">
              <a:buNone/>
              <a:defRPr sz="5040" b="1"/>
            </a:lvl5pPr>
            <a:lvl6pPr marL="7200265" indent="0">
              <a:buNone/>
              <a:defRPr sz="5040" b="1"/>
            </a:lvl6pPr>
            <a:lvl7pPr marL="8640445" indent="0">
              <a:buNone/>
              <a:defRPr sz="5040" b="1"/>
            </a:lvl7pPr>
            <a:lvl8pPr marL="10079990" indent="0">
              <a:buNone/>
              <a:defRPr sz="5040" b="1"/>
            </a:lvl8pPr>
            <a:lvl9pPr marL="11520170" indent="0">
              <a:buNone/>
              <a:defRPr sz="5040" b="1"/>
            </a:lvl9pPr>
          </a:lstStyle>
          <a:p>
            <a:pPr lvl="0"/>
            <a:r>
              <a:rPr lang="zh-CN" altLang="en-US"/>
              <a:t>编辑母版文本样式</a:t>
            </a:r>
          </a:p>
        </p:txBody>
      </p:sp>
      <p:sp>
        <p:nvSpPr>
          <p:cNvPr id="6" name="Content Placeholder 5"/>
          <p:cNvSpPr>
            <a:spLocks noGrp="1"/>
          </p:cNvSpPr>
          <p:nvPr>
            <p:ph sz="quarter" idx="4" hasCustomPrompt="1"/>
          </p:nvPr>
        </p:nvSpPr>
        <p:spPr>
          <a:xfrm>
            <a:off x="14580217" y="15780233"/>
            <a:ext cx="12243932" cy="23210346"/>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8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12243932" y="6220102"/>
            <a:ext cx="14580215" cy="30700453"/>
          </a:xfrm>
        </p:spPr>
        <p:txBody>
          <a:bodyPr/>
          <a:lstStyle>
            <a:lvl1pPr>
              <a:defRPr sz="10080"/>
            </a:lvl1pPr>
            <a:lvl2pPr>
              <a:defRPr sz="8820"/>
            </a:lvl2pPr>
            <a:lvl3pPr>
              <a:defRPr sz="7560"/>
            </a:lvl3pPr>
            <a:lvl4pPr>
              <a:defRPr sz="6300"/>
            </a:lvl4pPr>
            <a:lvl5pPr>
              <a:defRPr sz="6300"/>
            </a:lvl5pPr>
            <a:lvl6pPr>
              <a:defRPr sz="6300"/>
            </a:lvl6pPr>
            <a:lvl7pPr>
              <a:defRPr sz="6300"/>
            </a:lvl7pPr>
            <a:lvl8pPr>
              <a:defRPr sz="6300"/>
            </a:lvl8pPr>
            <a:lvl9pPr>
              <a:defRPr sz="63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1983780" y="12960191"/>
            <a:ext cx="9288887" cy="24010358"/>
          </a:xfrm>
        </p:spPr>
        <p:txBody>
          <a:bodyPr/>
          <a:lstStyle>
            <a:lvl1pPr marL="0" indent="0">
              <a:buNone/>
              <a:defRPr sz="5040"/>
            </a:lvl1pPr>
            <a:lvl2pPr marL="1440180" indent="0">
              <a:buNone/>
              <a:defRPr sz="4410"/>
            </a:lvl2pPr>
            <a:lvl3pPr marL="2880360" indent="0">
              <a:buNone/>
              <a:defRPr sz="3780"/>
            </a:lvl3pPr>
            <a:lvl4pPr marL="4319905" indent="0">
              <a:buNone/>
              <a:defRPr sz="3150"/>
            </a:lvl4pPr>
            <a:lvl5pPr marL="5760085" indent="0">
              <a:buNone/>
              <a:defRPr sz="3150"/>
            </a:lvl5pPr>
            <a:lvl6pPr marL="7200265" indent="0">
              <a:buNone/>
              <a:defRPr sz="3150"/>
            </a:lvl6pPr>
            <a:lvl7pPr marL="8640445" indent="0">
              <a:buNone/>
              <a:defRPr sz="3150"/>
            </a:lvl7pPr>
            <a:lvl8pPr marL="10079990" indent="0">
              <a:buNone/>
              <a:defRPr sz="3150"/>
            </a:lvl8pPr>
            <a:lvl9pPr marL="11520170" indent="0">
              <a:buNone/>
              <a:defRPr sz="3150"/>
            </a:lvl9pPr>
          </a:lstStyle>
          <a:p>
            <a:pPr lvl="0"/>
            <a:r>
              <a:rPr lang="zh-CN" altLang="en-US"/>
              <a:t>编辑母版文本样式</a:t>
            </a:r>
          </a:p>
        </p:txBody>
      </p:sp>
      <p:sp>
        <p:nvSpPr>
          <p:cNvPr id="5" name="Date Placeholder 4"/>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8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243932" y="6220102"/>
            <a:ext cx="14580215" cy="30700453"/>
          </a:xfrm>
        </p:spPr>
        <p:txBody>
          <a:bodyPr anchor="t"/>
          <a:lstStyle>
            <a:lvl1pPr marL="0" indent="0">
              <a:buNone/>
              <a:defRPr sz="10080"/>
            </a:lvl1pPr>
            <a:lvl2pPr marL="1440180" indent="0">
              <a:buNone/>
              <a:defRPr sz="8820"/>
            </a:lvl2pPr>
            <a:lvl3pPr marL="2880360" indent="0">
              <a:buNone/>
              <a:defRPr sz="7560"/>
            </a:lvl3pPr>
            <a:lvl4pPr marL="4319905" indent="0">
              <a:buNone/>
              <a:defRPr sz="6300"/>
            </a:lvl4pPr>
            <a:lvl5pPr marL="5760085" indent="0">
              <a:buNone/>
              <a:defRPr sz="6300"/>
            </a:lvl5pPr>
            <a:lvl6pPr marL="7200265" indent="0">
              <a:buNone/>
              <a:defRPr sz="6300"/>
            </a:lvl6pPr>
            <a:lvl7pPr marL="8640445" indent="0">
              <a:buNone/>
              <a:defRPr sz="6300"/>
            </a:lvl7pPr>
            <a:lvl8pPr marL="10079990" indent="0">
              <a:buNone/>
              <a:defRPr sz="6300"/>
            </a:lvl8pPr>
            <a:lvl9pPr marL="11520170" indent="0">
              <a:buNone/>
              <a:defRPr sz="63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1983780" y="12960191"/>
            <a:ext cx="9288887" cy="24010358"/>
          </a:xfrm>
        </p:spPr>
        <p:txBody>
          <a:bodyPr/>
          <a:lstStyle>
            <a:lvl1pPr marL="0" indent="0">
              <a:buNone/>
              <a:defRPr sz="5040"/>
            </a:lvl1pPr>
            <a:lvl2pPr marL="1440180" indent="0">
              <a:buNone/>
              <a:defRPr sz="4410"/>
            </a:lvl2pPr>
            <a:lvl3pPr marL="2880360" indent="0">
              <a:buNone/>
              <a:defRPr sz="3780"/>
            </a:lvl3pPr>
            <a:lvl4pPr marL="4319905" indent="0">
              <a:buNone/>
              <a:defRPr sz="3150"/>
            </a:lvl4pPr>
            <a:lvl5pPr marL="5760085" indent="0">
              <a:buNone/>
              <a:defRPr sz="3150"/>
            </a:lvl5pPr>
            <a:lvl6pPr marL="7200265" indent="0">
              <a:buNone/>
              <a:defRPr sz="3150"/>
            </a:lvl6pPr>
            <a:lvl7pPr marL="8640445" indent="0">
              <a:buNone/>
              <a:defRPr sz="3150"/>
            </a:lvl7pPr>
            <a:lvl8pPr marL="10079990" indent="0">
              <a:buNone/>
              <a:defRPr sz="3150"/>
            </a:lvl8pPr>
            <a:lvl9pPr marL="11520170" indent="0">
              <a:buNone/>
              <a:defRPr sz="3150"/>
            </a:lvl9pPr>
          </a:lstStyle>
          <a:p>
            <a:pPr lvl="0"/>
            <a:r>
              <a:rPr lang="zh-CN" altLang="en-US"/>
              <a:t>编辑母版文本样式</a:t>
            </a:r>
          </a:p>
        </p:txBody>
      </p:sp>
      <p:sp>
        <p:nvSpPr>
          <p:cNvPr id="5" name="Date Placeholder 4"/>
          <p:cNvSpPr>
            <a:spLocks noGrp="1"/>
          </p:cNvSpPr>
          <p:nvPr>
            <p:ph type="dt" sz="half" idx="10"/>
          </p:nvPr>
        </p:nvSpPr>
        <p:spPr/>
        <p:txBody>
          <a:bodyPr/>
          <a:lstStyle/>
          <a:p>
            <a:fld id="{985D6BDF-9D0E-4E2B-85B8-D8F4790360C9}" type="datetimeFigureOut">
              <a:rPr lang="en-US" smtClean="0"/>
              <a:t>8/4/2022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300044"/>
            <a:ext cx="24840367" cy="835012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980029" y="40040601"/>
            <a:ext cx="6480096" cy="2300034"/>
          </a:xfrm>
          <a:prstGeom prst="rect">
            <a:avLst/>
          </a:prstGeom>
        </p:spPr>
        <p:txBody>
          <a:bodyPr vert="horz" lIns="91440" tIns="45720" rIns="91440" bIns="45720" rtlCol="0" anchor="ctr"/>
          <a:lstStyle>
            <a:lvl1pPr algn="l">
              <a:defRPr sz="3780">
                <a:solidFill>
                  <a:schemeClr val="tx1">
                    <a:tint val="75000"/>
                  </a:schemeClr>
                </a:solidFill>
              </a:defRPr>
            </a:lvl1pPr>
          </a:lstStyle>
          <a:p>
            <a:fld id="{985D6BDF-9D0E-4E2B-85B8-D8F4790360C9}" type="datetimeFigureOut">
              <a:rPr lang="en-US" smtClean="0"/>
              <a:t>8/4/2022</a:t>
            </a:fld>
            <a:endParaRPr lang="en-US" dirty="0"/>
          </a:p>
        </p:txBody>
      </p:sp>
      <p:sp>
        <p:nvSpPr>
          <p:cNvPr id="5" name="Footer Placeholder 4"/>
          <p:cNvSpPr>
            <a:spLocks noGrp="1"/>
          </p:cNvSpPr>
          <p:nvPr>
            <p:ph type="ftr" sz="quarter" idx="3"/>
          </p:nvPr>
        </p:nvSpPr>
        <p:spPr>
          <a:xfrm>
            <a:off x="9540141" y="40040601"/>
            <a:ext cx="9720143" cy="2300034"/>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0340300" y="40040601"/>
            <a:ext cx="6480096" cy="2300034"/>
          </a:xfrm>
          <a:prstGeom prst="rect">
            <a:avLst/>
          </a:prstGeom>
        </p:spPr>
        <p:txBody>
          <a:bodyPr vert="horz" lIns="91440" tIns="45720" rIns="91440" bIns="45720" rtlCol="0" anchor="ctr"/>
          <a:lstStyle>
            <a:lvl1pPr algn="r">
              <a:defRPr sz="3780">
                <a:solidFill>
                  <a:schemeClr val="tx1">
                    <a:tint val="75000"/>
                  </a:schemeClr>
                </a:solidFill>
              </a:defRPr>
            </a:lvl1pPr>
          </a:lstStyle>
          <a:p>
            <a:fld id="{FBB075EA-769C-4ECD-B48E-D6FCDC24F87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2880360" rtl="0" eaLnBrk="1" latinLnBrk="0" hangingPunct="1">
        <a:lnSpc>
          <a:spcPct val="90000"/>
        </a:lnSpc>
        <a:spcBef>
          <a:spcPct val="0"/>
        </a:spcBef>
        <a:buNone/>
        <a:defRPr sz="13860" kern="1200">
          <a:solidFill>
            <a:schemeClr val="tx1"/>
          </a:solidFill>
          <a:latin typeface="+mj-lt"/>
          <a:ea typeface="+mj-ea"/>
          <a:cs typeface="+mj-cs"/>
        </a:defRPr>
      </a:lvl1pPr>
    </p:titleStyle>
    <p:bodyStyle>
      <a:lvl1pPr marL="720090" indent="-720090" algn="l" defTabSz="2880360" rtl="0" eaLnBrk="1" latinLnBrk="0" hangingPunct="1">
        <a:lnSpc>
          <a:spcPct val="90000"/>
        </a:lnSpc>
        <a:spcBef>
          <a:spcPts val="3150"/>
        </a:spcBef>
        <a:buFont typeface="Arial" panose="020B0604020202020204" pitchFamily="34" charset="0"/>
        <a:buChar char="•"/>
        <a:defRPr sz="8820" kern="1200">
          <a:solidFill>
            <a:schemeClr val="tx1"/>
          </a:solidFill>
          <a:latin typeface="+mn-lt"/>
          <a:ea typeface="+mn-ea"/>
          <a:cs typeface="+mn-cs"/>
        </a:defRPr>
      </a:lvl1pPr>
      <a:lvl2pPr marL="2160270" indent="-720090" algn="l" defTabSz="2880360" rtl="0" eaLnBrk="1" latinLnBrk="0" hangingPunct="1">
        <a:lnSpc>
          <a:spcPct val="90000"/>
        </a:lnSpc>
        <a:spcBef>
          <a:spcPts val="1575"/>
        </a:spcBef>
        <a:buFont typeface="Arial" panose="020B0604020202020204" pitchFamily="34" charset="0"/>
        <a:buChar char="•"/>
        <a:defRPr sz="7560" kern="1200">
          <a:solidFill>
            <a:schemeClr val="tx1"/>
          </a:solidFill>
          <a:latin typeface="+mn-lt"/>
          <a:ea typeface="+mn-ea"/>
          <a:cs typeface="+mn-cs"/>
        </a:defRPr>
      </a:lvl2pPr>
      <a:lvl3pPr marL="3599815" indent="-720090" algn="l" defTabSz="2880360" rtl="0" eaLnBrk="1" latinLnBrk="0" hangingPunct="1">
        <a:lnSpc>
          <a:spcPct val="90000"/>
        </a:lnSpc>
        <a:spcBef>
          <a:spcPts val="1575"/>
        </a:spcBef>
        <a:buFont typeface="Arial" panose="020B0604020202020204" pitchFamily="34" charset="0"/>
        <a:buChar char="•"/>
        <a:defRPr sz="6300" kern="1200">
          <a:solidFill>
            <a:schemeClr val="tx1"/>
          </a:solidFill>
          <a:latin typeface="+mn-lt"/>
          <a:ea typeface="+mn-ea"/>
          <a:cs typeface="+mn-cs"/>
        </a:defRPr>
      </a:lvl3pPr>
      <a:lvl4pPr marL="5039995"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4pPr>
      <a:lvl5pPr marL="6480175"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5pPr>
      <a:lvl6pPr marL="7920355"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6pPr>
      <a:lvl7pPr marL="9360535"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7pPr>
      <a:lvl8pPr marL="1080008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8pPr>
      <a:lvl9pPr marL="12240260" indent="-720090" algn="l" defTabSz="2880360" rtl="0" eaLnBrk="1" latinLnBrk="0" hangingPunct="1">
        <a:lnSpc>
          <a:spcPct val="90000"/>
        </a:lnSpc>
        <a:spcBef>
          <a:spcPts val="1575"/>
        </a:spcBef>
        <a:buFont typeface="Arial" panose="020B0604020202020204" pitchFamily="34" charset="0"/>
        <a:buChar char="•"/>
        <a:defRPr sz="5670" kern="1200">
          <a:solidFill>
            <a:schemeClr val="tx1"/>
          </a:solidFill>
          <a:latin typeface="+mn-lt"/>
          <a:ea typeface="+mn-ea"/>
          <a:cs typeface="+mn-cs"/>
        </a:defRPr>
      </a:lvl9pPr>
    </p:bodyStyle>
    <p:otherStyle>
      <a:defPPr>
        <a:defRPr lang="en-US"/>
      </a:defPPr>
      <a:lvl1pPr marL="0" algn="l" defTabSz="2880360" rtl="0" eaLnBrk="1" latinLnBrk="0" hangingPunct="1">
        <a:defRPr sz="5670" kern="1200">
          <a:solidFill>
            <a:schemeClr val="tx1"/>
          </a:solidFill>
          <a:latin typeface="+mn-lt"/>
          <a:ea typeface="+mn-ea"/>
          <a:cs typeface="+mn-cs"/>
        </a:defRPr>
      </a:lvl1pPr>
      <a:lvl2pPr marL="1440180" algn="l" defTabSz="2880360" rtl="0" eaLnBrk="1" latinLnBrk="0" hangingPunct="1">
        <a:defRPr sz="5670" kern="1200">
          <a:solidFill>
            <a:schemeClr val="tx1"/>
          </a:solidFill>
          <a:latin typeface="+mn-lt"/>
          <a:ea typeface="+mn-ea"/>
          <a:cs typeface="+mn-cs"/>
        </a:defRPr>
      </a:lvl2pPr>
      <a:lvl3pPr marL="2880360" algn="l" defTabSz="2880360" rtl="0" eaLnBrk="1" latinLnBrk="0" hangingPunct="1">
        <a:defRPr sz="5670" kern="1200">
          <a:solidFill>
            <a:schemeClr val="tx1"/>
          </a:solidFill>
          <a:latin typeface="+mn-lt"/>
          <a:ea typeface="+mn-ea"/>
          <a:cs typeface="+mn-cs"/>
        </a:defRPr>
      </a:lvl3pPr>
      <a:lvl4pPr marL="4319905" algn="l" defTabSz="2880360" rtl="0" eaLnBrk="1" latinLnBrk="0" hangingPunct="1">
        <a:defRPr sz="5670" kern="1200">
          <a:solidFill>
            <a:schemeClr val="tx1"/>
          </a:solidFill>
          <a:latin typeface="+mn-lt"/>
          <a:ea typeface="+mn-ea"/>
          <a:cs typeface="+mn-cs"/>
        </a:defRPr>
      </a:lvl4pPr>
      <a:lvl5pPr marL="5760085" algn="l" defTabSz="2880360" rtl="0" eaLnBrk="1" latinLnBrk="0" hangingPunct="1">
        <a:defRPr sz="5670" kern="1200">
          <a:solidFill>
            <a:schemeClr val="tx1"/>
          </a:solidFill>
          <a:latin typeface="+mn-lt"/>
          <a:ea typeface="+mn-ea"/>
          <a:cs typeface="+mn-cs"/>
        </a:defRPr>
      </a:lvl5pPr>
      <a:lvl6pPr marL="7200265" algn="l" defTabSz="2880360" rtl="0" eaLnBrk="1" latinLnBrk="0" hangingPunct="1">
        <a:defRPr sz="5670" kern="1200">
          <a:solidFill>
            <a:schemeClr val="tx1"/>
          </a:solidFill>
          <a:latin typeface="+mn-lt"/>
          <a:ea typeface="+mn-ea"/>
          <a:cs typeface="+mn-cs"/>
        </a:defRPr>
      </a:lvl6pPr>
      <a:lvl7pPr marL="8640445" algn="l" defTabSz="2880360" rtl="0" eaLnBrk="1" latinLnBrk="0" hangingPunct="1">
        <a:defRPr sz="5670" kern="1200">
          <a:solidFill>
            <a:schemeClr val="tx1"/>
          </a:solidFill>
          <a:latin typeface="+mn-lt"/>
          <a:ea typeface="+mn-ea"/>
          <a:cs typeface="+mn-cs"/>
        </a:defRPr>
      </a:lvl7pPr>
      <a:lvl8pPr marL="10079990" algn="l" defTabSz="2880360" rtl="0" eaLnBrk="1" latinLnBrk="0" hangingPunct="1">
        <a:defRPr sz="5670" kern="1200">
          <a:solidFill>
            <a:schemeClr val="tx1"/>
          </a:solidFill>
          <a:latin typeface="+mn-lt"/>
          <a:ea typeface="+mn-ea"/>
          <a:cs typeface="+mn-cs"/>
        </a:defRPr>
      </a:lvl8pPr>
      <a:lvl9pPr marL="11520170" algn="l" defTabSz="2880360" rtl="0" eaLnBrk="1" latinLnBrk="0" hangingPunct="1">
        <a:defRPr sz="56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0.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82000">
              <a:srgbClr val="D9EADF"/>
            </a:gs>
            <a:gs pos="71000">
              <a:srgbClr val="DCEBEB"/>
            </a:gs>
            <a:gs pos="64000">
              <a:schemeClr val="accent5">
                <a:lumMod val="20000"/>
                <a:lumOff val="80000"/>
                <a:alpha val="0"/>
              </a:schemeClr>
            </a:gs>
            <a:gs pos="0">
              <a:schemeClr val="accent5">
                <a:lumMod val="20000"/>
                <a:lumOff val="80000"/>
                <a:alpha val="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23877905" y="61595"/>
            <a:ext cx="4774565" cy="4512945"/>
          </a:xfrm>
          <a:prstGeom prst="rect">
            <a:avLst/>
          </a:prstGeom>
        </p:spPr>
      </p:pic>
      <p:sp>
        <p:nvSpPr>
          <p:cNvPr id="4" name="Text Box 122"/>
          <p:cNvSpPr txBox="1">
            <a:spLocks noChangeArrowheads="1"/>
          </p:cNvSpPr>
          <p:nvPr/>
        </p:nvSpPr>
        <p:spPr bwMode="auto">
          <a:xfrm>
            <a:off x="4232790" y="-134524"/>
            <a:ext cx="19200283" cy="263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9993" tIns="299983" rIns="119993" bIns="299983" anchor="ctr" anchorCtr="0">
            <a:spAutoFit/>
          </a:bodyPr>
          <a:lstStyle>
            <a:lvl1pPr defTabSz="4389755" eaLnBrk="0" hangingPunct="0">
              <a:defRPr sz="2200">
                <a:solidFill>
                  <a:schemeClr val="tx1"/>
                </a:solidFill>
                <a:latin typeface="Arial" panose="020B0604020202020204" pitchFamily="34" charset="0"/>
              </a:defRPr>
            </a:lvl1pPr>
            <a:lvl2pPr marL="742950" indent="-285750" defTabSz="4389755" eaLnBrk="0" hangingPunct="0">
              <a:defRPr sz="2200">
                <a:solidFill>
                  <a:schemeClr val="tx1"/>
                </a:solidFill>
                <a:latin typeface="Arial" panose="020B0604020202020204" pitchFamily="34" charset="0"/>
              </a:defRPr>
            </a:lvl2pPr>
            <a:lvl3pPr marL="1143000" indent="-228600" defTabSz="4389755" eaLnBrk="0" hangingPunct="0">
              <a:defRPr sz="2200">
                <a:solidFill>
                  <a:schemeClr val="tx1"/>
                </a:solidFill>
                <a:latin typeface="Arial" panose="020B0604020202020204" pitchFamily="34" charset="0"/>
              </a:defRPr>
            </a:lvl3pPr>
            <a:lvl4pPr marL="1600200" indent="-228600" defTabSz="4389755" eaLnBrk="0" hangingPunct="0">
              <a:defRPr sz="2200">
                <a:solidFill>
                  <a:schemeClr val="tx1"/>
                </a:solidFill>
                <a:latin typeface="Arial" panose="020B0604020202020204" pitchFamily="34" charset="0"/>
              </a:defRPr>
            </a:lvl4pPr>
            <a:lvl5pPr marL="2057400" indent="-228600" defTabSz="4389755" eaLnBrk="0" hangingPunct="0">
              <a:defRPr sz="2200">
                <a:solidFill>
                  <a:schemeClr val="tx1"/>
                </a:solidFill>
                <a:latin typeface="Arial" panose="020B0604020202020204" pitchFamily="34" charset="0"/>
              </a:defRPr>
            </a:lvl5pPr>
            <a:lvl6pPr marL="2514600" indent="-228600" defTabSz="4389755"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755"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755"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755" eaLnBrk="0" fontAlgn="base" hangingPunct="0">
              <a:spcBef>
                <a:spcPct val="0"/>
              </a:spcBef>
              <a:spcAft>
                <a:spcPct val="0"/>
              </a:spcAft>
              <a:defRPr sz="2200">
                <a:solidFill>
                  <a:schemeClr val="tx1"/>
                </a:solidFill>
                <a:latin typeface="Arial" panose="020B0604020202020204" pitchFamily="34" charset="0"/>
              </a:defRPr>
            </a:lvl9pPr>
          </a:lstStyle>
          <a:p>
            <a:pPr algn="ctr" eaLnBrk="1" hangingPunct="1"/>
            <a:r>
              <a:rPr lang="en-US" sz="6600" b="1" dirty="0">
                <a:latin typeface="+mn-lt"/>
              </a:rPr>
              <a:t>A F</a:t>
            </a:r>
            <a:r>
              <a:rPr lang="en-US" altLang="zh-CN" sz="6600" b="1" dirty="0">
                <a:latin typeface="+mn-lt"/>
              </a:rPr>
              <a:t>iltering Dipole Antenna with Reconfigurable Frequency and Bandwidth</a:t>
            </a:r>
            <a:endParaRPr lang="en-US" sz="6600" b="1" dirty="0">
              <a:latin typeface="+mn-lt"/>
            </a:endParaRPr>
          </a:p>
        </p:txBody>
      </p:sp>
      <p:sp>
        <p:nvSpPr>
          <p:cNvPr id="5" name="Text Box 123"/>
          <p:cNvSpPr txBox="1">
            <a:spLocks noChangeArrowheads="1"/>
          </p:cNvSpPr>
          <p:nvPr/>
        </p:nvSpPr>
        <p:spPr bwMode="auto">
          <a:xfrm>
            <a:off x="4175322" y="2792528"/>
            <a:ext cx="19200283" cy="2215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19993" tIns="119993" rIns="119993" bIns="119993" anchor="ctr" anchorCtr="0"/>
          <a:lstStyle>
            <a:lvl1pPr defTabSz="4389755" eaLnBrk="0" hangingPunct="0">
              <a:defRPr sz="2200">
                <a:solidFill>
                  <a:schemeClr val="tx1"/>
                </a:solidFill>
                <a:latin typeface="Arial" panose="020B0604020202020204" pitchFamily="34" charset="0"/>
              </a:defRPr>
            </a:lvl1pPr>
            <a:lvl2pPr marL="742950" indent="-285750" defTabSz="4389755" eaLnBrk="0" hangingPunct="0">
              <a:defRPr sz="2200">
                <a:solidFill>
                  <a:schemeClr val="tx1"/>
                </a:solidFill>
                <a:latin typeface="Arial" panose="020B0604020202020204" pitchFamily="34" charset="0"/>
              </a:defRPr>
            </a:lvl2pPr>
            <a:lvl3pPr marL="1143000" indent="-228600" defTabSz="4389755" eaLnBrk="0" hangingPunct="0">
              <a:defRPr sz="2200">
                <a:solidFill>
                  <a:schemeClr val="tx1"/>
                </a:solidFill>
                <a:latin typeface="Arial" panose="020B0604020202020204" pitchFamily="34" charset="0"/>
              </a:defRPr>
            </a:lvl3pPr>
            <a:lvl4pPr marL="1600200" indent="-228600" defTabSz="4389755" eaLnBrk="0" hangingPunct="0">
              <a:defRPr sz="2200">
                <a:solidFill>
                  <a:schemeClr val="tx1"/>
                </a:solidFill>
                <a:latin typeface="Arial" panose="020B0604020202020204" pitchFamily="34" charset="0"/>
              </a:defRPr>
            </a:lvl4pPr>
            <a:lvl5pPr marL="2057400" indent="-228600" defTabSz="4389755" eaLnBrk="0" hangingPunct="0">
              <a:defRPr sz="2200">
                <a:solidFill>
                  <a:schemeClr val="tx1"/>
                </a:solidFill>
                <a:latin typeface="Arial" panose="020B0604020202020204" pitchFamily="34" charset="0"/>
              </a:defRPr>
            </a:lvl5pPr>
            <a:lvl6pPr marL="2514600" indent="-228600" defTabSz="4389755" eaLnBrk="0" fontAlgn="base" hangingPunct="0">
              <a:spcBef>
                <a:spcPct val="0"/>
              </a:spcBef>
              <a:spcAft>
                <a:spcPct val="0"/>
              </a:spcAft>
              <a:defRPr sz="2200">
                <a:solidFill>
                  <a:schemeClr val="tx1"/>
                </a:solidFill>
                <a:latin typeface="Arial" panose="020B0604020202020204" pitchFamily="34" charset="0"/>
              </a:defRPr>
            </a:lvl6pPr>
            <a:lvl7pPr marL="2971800" indent="-228600" defTabSz="4389755" eaLnBrk="0" fontAlgn="base" hangingPunct="0">
              <a:spcBef>
                <a:spcPct val="0"/>
              </a:spcBef>
              <a:spcAft>
                <a:spcPct val="0"/>
              </a:spcAft>
              <a:defRPr sz="2200">
                <a:solidFill>
                  <a:schemeClr val="tx1"/>
                </a:solidFill>
                <a:latin typeface="Arial" panose="020B0604020202020204" pitchFamily="34" charset="0"/>
              </a:defRPr>
            </a:lvl7pPr>
            <a:lvl8pPr marL="3429000" indent="-228600" defTabSz="4389755" eaLnBrk="0" fontAlgn="base" hangingPunct="0">
              <a:spcBef>
                <a:spcPct val="0"/>
              </a:spcBef>
              <a:spcAft>
                <a:spcPct val="0"/>
              </a:spcAft>
              <a:defRPr sz="2200">
                <a:solidFill>
                  <a:schemeClr val="tx1"/>
                </a:solidFill>
                <a:latin typeface="Arial" panose="020B0604020202020204" pitchFamily="34" charset="0"/>
              </a:defRPr>
            </a:lvl8pPr>
            <a:lvl9pPr marL="3886200" indent="-228600" defTabSz="4389755" eaLnBrk="0" fontAlgn="base" hangingPunct="0">
              <a:spcBef>
                <a:spcPct val="0"/>
              </a:spcBef>
              <a:spcAft>
                <a:spcPct val="0"/>
              </a:spcAft>
              <a:defRPr sz="2200">
                <a:solidFill>
                  <a:schemeClr val="tx1"/>
                </a:solidFill>
                <a:latin typeface="Arial" panose="020B0604020202020204" pitchFamily="34" charset="0"/>
              </a:defRPr>
            </a:lvl9pPr>
          </a:lstStyle>
          <a:p>
            <a:pPr algn="ctr" eaLnBrk="1" hangingPunct="1"/>
            <a:endParaRPr lang="en-US" sz="3435" dirty="0">
              <a:latin typeface="+mn-lt"/>
            </a:endParaRPr>
          </a:p>
          <a:p>
            <a:pPr algn="ctr" eaLnBrk="1" hangingPunct="1"/>
            <a:r>
              <a:rPr lang="en-US" sz="3600" dirty="0" err="1">
                <a:latin typeface="+mn-lt"/>
              </a:rPr>
              <a:t>Dongdong</a:t>
            </a:r>
            <a:r>
              <a:rPr lang="en-US" sz="3600" dirty="0">
                <a:latin typeface="+mn-lt"/>
              </a:rPr>
              <a:t> Hou</a:t>
            </a:r>
            <a:r>
              <a:rPr lang="en-US" sz="3600" baseline="30000" dirty="0">
                <a:latin typeface="+mn-lt"/>
              </a:rPr>
              <a:t>1</a:t>
            </a:r>
            <a:r>
              <a:rPr lang="en-US" sz="3600" dirty="0">
                <a:latin typeface="+mn-lt"/>
              </a:rPr>
              <a:t>, G. S. Cheng</a:t>
            </a:r>
            <a:r>
              <a:rPr lang="en-US" sz="3600" baseline="30000" dirty="0">
                <a:latin typeface="+mn-lt"/>
              </a:rPr>
              <a:t>1,2</a:t>
            </a:r>
            <a:r>
              <a:rPr lang="en-US" sz="3600" dirty="0">
                <a:latin typeface="+mn-lt"/>
              </a:rPr>
              <a:t> </a:t>
            </a:r>
            <a:endParaRPr lang="en-US" sz="3600" baseline="30000" dirty="0">
              <a:latin typeface="+mn-lt"/>
            </a:endParaRPr>
          </a:p>
          <a:p>
            <a:pPr algn="ctr" eaLnBrk="1" hangingPunct="1"/>
            <a:r>
              <a:rPr lang="en-US" sz="3600" baseline="30000" dirty="0">
                <a:latin typeface="+mn-lt"/>
              </a:rPr>
              <a:t>1</a:t>
            </a:r>
            <a:r>
              <a:rPr lang="en-US" sz="3600" dirty="0">
                <a:latin typeface="+mn-lt"/>
              </a:rPr>
              <a:t>Information Materials and Intelligent Sensing Laboratory of Anhui Province,</a:t>
            </a:r>
          </a:p>
          <a:p>
            <a:pPr algn="ctr" eaLnBrk="1" hangingPunct="1"/>
            <a:r>
              <a:rPr lang="en-US" sz="3600" dirty="0">
                <a:latin typeface="+mn-lt"/>
              </a:rPr>
              <a:t> Auhui University, Hefei, China, 230601</a:t>
            </a:r>
          </a:p>
          <a:p>
            <a:pPr algn="ctr" eaLnBrk="1" hangingPunct="1"/>
            <a:r>
              <a:rPr lang="en-US" sz="3600" baseline="30000" dirty="0">
                <a:latin typeface="+mn-lt"/>
              </a:rPr>
              <a:t>2</a:t>
            </a:r>
            <a:r>
              <a:rPr lang="en-US" sz="3600" dirty="0">
                <a:latin typeface="+mn-lt"/>
              </a:rPr>
              <a:t>Anhui Province Key Laboratory of Target Recognition and Feature Extraction, Lu’an, China, 237010</a:t>
            </a:r>
          </a:p>
          <a:p>
            <a:pPr algn="ctr" eaLnBrk="1" hangingPunct="1"/>
            <a:endParaRPr lang="en-US" sz="3435" dirty="0">
              <a:solidFill>
                <a:schemeClr val="accent3">
                  <a:lumMod val="20000"/>
                  <a:lumOff val="80000"/>
                </a:schemeClr>
              </a:solidFill>
              <a:latin typeface="+mn-lt"/>
            </a:endParaRPr>
          </a:p>
          <a:p>
            <a:pPr algn="ctr" eaLnBrk="1" hangingPunct="1"/>
            <a:endParaRPr lang="en-US" sz="3435" dirty="0">
              <a:solidFill>
                <a:schemeClr val="accent3">
                  <a:lumMod val="20000"/>
                  <a:lumOff val="80000"/>
                </a:schemeClr>
              </a:solidFill>
              <a:latin typeface="+mn-lt"/>
            </a:endParaRPr>
          </a:p>
          <a:p>
            <a:pPr algn="ctr" eaLnBrk="1" hangingPunct="1"/>
            <a:endParaRPr lang="en-US" sz="3435" dirty="0">
              <a:solidFill>
                <a:schemeClr val="accent3">
                  <a:lumMod val="20000"/>
                  <a:lumOff val="80000"/>
                </a:schemeClr>
              </a:solidFill>
              <a:latin typeface="+mn-lt"/>
            </a:endParaRPr>
          </a:p>
        </p:txBody>
      </p:sp>
      <p:sp>
        <p:nvSpPr>
          <p:cNvPr id="32" name="Rectangle 31"/>
          <p:cNvSpPr/>
          <p:nvPr/>
        </p:nvSpPr>
        <p:spPr>
          <a:xfrm>
            <a:off x="998160" y="37911875"/>
            <a:ext cx="9775656" cy="58909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algn="ctr"/>
            <a:r>
              <a:rPr lang="en-US" sz="3865" b="1" dirty="0">
                <a:solidFill>
                  <a:schemeClr val="accent3">
                    <a:lumMod val="20000"/>
                    <a:lumOff val="80000"/>
                  </a:schemeClr>
                </a:solidFill>
              </a:rPr>
              <a:t>Conclusion</a:t>
            </a:r>
          </a:p>
        </p:txBody>
      </p:sp>
      <p:sp>
        <p:nvSpPr>
          <p:cNvPr id="10" name="Text Box 189"/>
          <p:cNvSpPr txBox="1">
            <a:spLocks noChangeArrowheads="1"/>
          </p:cNvSpPr>
          <p:nvPr/>
        </p:nvSpPr>
        <p:spPr bwMode="auto">
          <a:xfrm>
            <a:off x="191770" y="38682343"/>
            <a:ext cx="28299370" cy="4558929"/>
          </a:xfrm>
          <a:prstGeom prst="roundRect">
            <a:avLst/>
          </a:prstGeom>
          <a:noFill/>
          <a:ln w="76200">
            <a:solidFill>
              <a:srgbClr val="00B0F0"/>
            </a:solidFill>
          </a:ln>
          <a:effectLst/>
        </p:spPr>
        <p:txBody>
          <a:bodyPr wrap="square" lIns="119993" tIns="119993" rIns="119993" bIns="119993">
            <a:spAutoFit/>
          </a:bodyPr>
          <a:lstStyle>
            <a:lvl1pPr eaLnBrk="0" hangingPunct="0">
              <a:defRPr sz="2200">
                <a:solidFill>
                  <a:schemeClr val="tx1"/>
                </a:solidFill>
                <a:latin typeface="Arial" panose="020B0604020202020204" pitchFamily="34" charset="0"/>
              </a:defRPr>
            </a:lvl1pPr>
            <a:lvl2pPr marL="742950" indent="-285750" eaLnBrk="0" hangingPunct="0">
              <a:defRPr sz="2200">
                <a:solidFill>
                  <a:schemeClr val="tx1"/>
                </a:solidFill>
                <a:latin typeface="Arial" panose="020B0604020202020204" pitchFamily="34" charset="0"/>
              </a:defRPr>
            </a:lvl2pPr>
            <a:lvl3pPr marL="1143000" indent="-228600" eaLnBrk="0" hangingPunct="0">
              <a:defRPr sz="2200">
                <a:solidFill>
                  <a:schemeClr val="tx1"/>
                </a:solidFill>
                <a:latin typeface="Arial" panose="020B0604020202020204" pitchFamily="34" charset="0"/>
              </a:defRPr>
            </a:lvl3pPr>
            <a:lvl4pPr marL="1600200" indent="-228600" eaLnBrk="0" hangingPunct="0">
              <a:defRPr sz="2200">
                <a:solidFill>
                  <a:schemeClr val="tx1"/>
                </a:solidFill>
                <a:latin typeface="Arial" panose="020B0604020202020204" pitchFamily="34" charset="0"/>
              </a:defRPr>
            </a:lvl4pPr>
            <a:lvl5pPr marL="2057400" indent="-228600" eaLnBrk="0" hangingPunct="0">
              <a:defRPr sz="2200">
                <a:solidFill>
                  <a:schemeClr val="tx1"/>
                </a:solidFill>
                <a:latin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defRPr>
            </a:lvl9pPr>
          </a:lstStyle>
          <a:p>
            <a:pPr eaLnBrk="1" hangingPunct="1">
              <a:lnSpc>
                <a:spcPct val="120000"/>
              </a:lnSpc>
            </a:pPr>
            <a:r>
              <a:rPr lang="en-US" altLang="zh-CN" sz="3200" dirty="0">
                <a:latin typeface="Times New Roman" panose="02020603050405020304" pitchFamily="18" charset="0"/>
                <a:ea typeface="宋体" panose="02010600030101010101" pitchFamily="2" charset="-122"/>
              </a:rPr>
              <a:t>Realization of filter-antenna and frequency reconfiguration</a:t>
            </a:r>
            <a:r>
              <a:rPr lang="en-US" sz="3200" dirty="0">
                <a:latin typeface="Times New Roman" panose="02020603050405020304" pitchFamily="18" charset="0"/>
                <a:ea typeface="宋体" panose="02010600030101010101" pitchFamily="2" charset="-122"/>
              </a:rPr>
              <a:t>:</a:t>
            </a:r>
          </a:p>
          <a:p>
            <a:pPr marL="285750" indent="-285750" algn="just">
              <a:lnSpc>
                <a:spcPct val="120000"/>
              </a:lnSpc>
              <a:spcBef>
                <a:spcPts val="600"/>
              </a:spcBef>
              <a:spcAft>
                <a:spcPts val="600"/>
              </a:spcAft>
              <a:buClr>
                <a:srgbClr val="0000FF"/>
              </a:buClr>
              <a:buFont typeface="Wingdings" panose="05000000000000000000" pitchFamily="2" charset="2"/>
              <a:buChar char=""/>
            </a:pPr>
            <a:r>
              <a:rPr lang="en-US" altLang="zh-CN" sz="3200" dirty="0">
                <a:latin typeface="Times New Roman" panose="02020603050405020304" pitchFamily="18" charset="0"/>
                <a:ea typeface="宋体" panose="02010600030101010101" pitchFamily="2" charset="-122"/>
                <a:sym typeface="+mn-ea"/>
              </a:rPr>
              <a:t>Two radiation nulls are introduced by loading open branch and parasitic microstrip lines, and a filter dipole antenna structure is obtained. The related parameters are analyzed.</a:t>
            </a:r>
          </a:p>
          <a:p>
            <a:pPr marL="285750" indent="-285750" algn="just">
              <a:lnSpc>
                <a:spcPct val="120000"/>
              </a:lnSpc>
              <a:spcBef>
                <a:spcPts val="600"/>
              </a:spcBef>
              <a:spcAft>
                <a:spcPts val="600"/>
              </a:spcAft>
              <a:buClr>
                <a:srgbClr val="0000FF"/>
              </a:buClr>
              <a:buFont typeface="Wingdings" panose="05000000000000000000" pitchFamily="2" charset="2"/>
              <a:buChar char=""/>
            </a:pPr>
            <a:r>
              <a:rPr lang="en-US" altLang="zh-CN" sz="3200" dirty="0">
                <a:latin typeface="Times New Roman" panose="02020603050405020304" pitchFamily="18" charset="0"/>
                <a:ea typeface="宋体" panose="02010600030101010101" pitchFamily="2" charset="-122"/>
                <a:sym typeface="+mn-ea"/>
              </a:rPr>
              <a:t>According to the result of parameter analysis, the effective electric length of microstrip line is controlled by variable capacitance, and the frequency and bandwidth are reconfigurable.</a:t>
            </a:r>
          </a:p>
          <a:p>
            <a:pPr marL="285750" indent="-285750" algn="just">
              <a:lnSpc>
                <a:spcPct val="120000"/>
              </a:lnSpc>
              <a:spcBef>
                <a:spcPts val="600"/>
              </a:spcBef>
              <a:spcAft>
                <a:spcPts val="600"/>
              </a:spcAft>
              <a:buClr>
                <a:srgbClr val="0000FF"/>
              </a:buClr>
              <a:buFont typeface="Wingdings" panose="05000000000000000000" pitchFamily="2" charset="2"/>
              <a:buChar char=""/>
            </a:pPr>
            <a:r>
              <a:rPr lang="x-none" altLang="zh-CN" sz="3200" dirty="0">
                <a:ea typeface="宋体" panose="02010600030101010101" pitchFamily="2" charset="-122"/>
              </a:rPr>
              <a:t>The frequency reconstruction range is about 25%, and the bandwidth reconstruction range is up to 400MHz. </a:t>
            </a:r>
            <a:endParaRPr lang="zh-CN" altLang="zh-CN" sz="3200" dirty="0">
              <a:latin typeface="Times New Roman" panose="02020603050405020304" pitchFamily="18" charset="0"/>
              <a:ea typeface="宋体" panose="02010600030101010101" pitchFamily="2" charset="-122"/>
            </a:endParaRPr>
          </a:p>
        </p:txBody>
      </p:sp>
      <p:sp>
        <p:nvSpPr>
          <p:cNvPr id="6" name="Text Box 194"/>
          <p:cNvSpPr txBox="1">
            <a:spLocks noChangeArrowheads="1"/>
          </p:cNvSpPr>
          <p:nvPr/>
        </p:nvSpPr>
        <p:spPr bwMode="auto">
          <a:xfrm>
            <a:off x="204878" y="5476672"/>
            <a:ext cx="28355683" cy="4787644"/>
          </a:xfrm>
          <a:prstGeom prst="roundRect">
            <a:avLst/>
          </a:prstGeom>
          <a:noFill/>
          <a:ln w="76200">
            <a:solidFill>
              <a:srgbClr val="00B0F0"/>
            </a:solidFill>
          </a:ln>
          <a:effectLst/>
        </p:spPr>
        <p:txBody>
          <a:bodyPr wrap="square" lIns="119993" tIns="119993" rIns="119993" bIns="119993">
            <a:spAutoFit/>
          </a:bodyPr>
          <a:lstStyle>
            <a:lvl1pPr eaLnBrk="0" hangingPunct="0">
              <a:defRPr sz="2200">
                <a:solidFill>
                  <a:schemeClr val="tx1"/>
                </a:solidFill>
                <a:latin typeface="Arial" panose="020B0604020202020204" pitchFamily="34" charset="0"/>
              </a:defRPr>
            </a:lvl1pPr>
            <a:lvl2pPr marL="742950" indent="-285750" eaLnBrk="0" hangingPunct="0">
              <a:defRPr sz="2200">
                <a:solidFill>
                  <a:schemeClr val="tx1"/>
                </a:solidFill>
                <a:latin typeface="Arial" panose="020B0604020202020204" pitchFamily="34" charset="0"/>
              </a:defRPr>
            </a:lvl2pPr>
            <a:lvl3pPr marL="1143000" indent="-228600" eaLnBrk="0" hangingPunct="0">
              <a:defRPr sz="2200">
                <a:solidFill>
                  <a:schemeClr val="tx1"/>
                </a:solidFill>
                <a:latin typeface="Arial" panose="020B0604020202020204" pitchFamily="34" charset="0"/>
              </a:defRPr>
            </a:lvl3pPr>
            <a:lvl4pPr marL="1600200" indent="-228600" eaLnBrk="0" hangingPunct="0">
              <a:defRPr sz="2200">
                <a:solidFill>
                  <a:schemeClr val="tx1"/>
                </a:solidFill>
                <a:latin typeface="Arial" panose="020B0604020202020204" pitchFamily="34" charset="0"/>
              </a:defRPr>
            </a:lvl4pPr>
            <a:lvl5pPr marL="2057400" indent="-228600" eaLnBrk="0" hangingPunct="0">
              <a:defRPr sz="2200">
                <a:solidFill>
                  <a:schemeClr val="tx1"/>
                </a:solidFill>
                <a:latin typeface="Arial" panose="020B0604020202020204" pitchFamily="34" charset="0"/>
              </a:defRPr>
            </a:lvl5pPr>
            <a:lvl6pPr marL="2514600" indent="-228600" eaLnBrk="0" fontAlgn="base" hangingPunct="0">
              <a:spcBef>
                <a:spcPct val="0"/>
              </a:spcBef>
              <a:spcAft>
                <a:spcPct val="0"/>
              </a:spcAft>
              <a:defRPr sz="2200">
                <a:solidFill>
                  <a:schemeClr val="tx1"/>
                </a:solidFill>
                <a:latin typeface="Arial" panose="020B0604020202020204" pitchFamily="34" charset="0"/>
              </a:defRPr>
            </a:lvl6pPr>
            <a:lvl7pPr marL="2971800" indent="-228600" eaLnBrk="0" fontAlgn="base" hangingPunct="0">
              <a:spcBef>
                <a:spcPct val="0"/>
              </a:spcBef>
              <a:spcAft>
                <a:spcPct val="0"/>
              </a:spcAft>
              <a:defRPr sz="2200">
                <a:solidFill>
                  <a:schemeClr val="tx1"/>
                </a:solidFill>
                <a:latin typeface="Arial" panose="020B0604020202020204" pitchFamily="34" charset="0"/>
              </a:defRPr>
            </a:lvl7pPr>
            <a:lvl8pPr marL="3429000" indent="-228600" eaLnBrk="0" fontAlgn="base" hangingPunct="0">
              <a:spcBef>
                <a:spcPct val="0"/>
              </a:spcBef>
              <a:spcAft>
                <a:spcPct val="0"/>
              </a:spcAft>
              <a:defRPr sz="2200">
                <a:solidFill>
                  <a:schemeClr val="tx1"/>
                </a:solidFill>
                <a:latin typeface="Arial" panose="020B0604020202020204" pitchFamily="34" charset="0"/>
              </a:defRPr>
            </a:lvl8pPr>
            <a:lvl9pPr marL="3886200" indent="-228600" eaLnBrk="0" fontAlgn="base" hangingPunct="0">
              <a:spcBef>
                <a:spcPct val="0"/>
              </a:spcBef>
              <a:spcAft>
                <a:spcPct val="0"/>
              </a:spcAft>
              <a:defRPr sz="2200">
                <a:solidFill>
                  <a:schemeClr val="tx1"/>
                </a:solidFill>
                <a:latin typeface="Arial" panose="020B0604020202020204" pitchFamily="34" charset="0"/>
              </a:defRPr>
            </a:lvl9pPr>
          </a:lstStyle>
          <a:p>
            <a:pPr algn="just" eaLnBrk="1" fontAlgn="auto" hangingPunct="1">
              <a:lnSpc>
                <a:spcPct val="120000"/>
              </a:lnSpc>
            </a:pPr>
            <a:r>
              <a:rPr lang="en-US" sz="3200" dirty="0">
                <a:latin typeface="Times New Roman" panose="02020603050405020304" pitchFamily="18" charset="0"/>
                <a:cs typeface="Times New Roman" panose="02020603050405020304" pitchFamily="18" charset="0"/>
              </a:rPr>
              <a:t>In order to improve the ability of antenna to resist electromagnetic interference in working environment and reduce the overall size of radio frequency front-end, a dipole filter antenna is designed. Then, in order to improve the flexibility of the antenna system, a filter antenna with reconfigurable frequency and bandwidth is designed, which can communicate according to the allocated spectrum resources.</a:t>
            </a:r>
          </a:p>
          <a:p>
            <a:pPr algn="just" eaLnBrk="1" fontAlgn="auto" hangingPunct="1">
              <a:lnSpc>
                <a:spcPct val="120000"/>
              </a:lnSpc>
            </a:pPr>
            <a:r>
              <a:rPr lang="en-US" sz="3200" dirty="0">
                <a:latin typeface="Times New Roman" panose="02020603050405020304" pitchFamily="18" charset="0"/>
                <a:cs typeface="Times New Roman" panose="02020603050405020304" pitchFamily="18" charset="0"/>
              </a:rPr>
              <a:t>In this paper, a dipole antenna is designed using symmetrical inverted L microstrip lines.   A dipole filtering antenna is obtained by introducing two radiation zeros into the dipole structure.   The frequency and bandwidth can be reconstructed by controlling two radiation zeros with variable capacitances.   Finally, the center frequency of the antenna can be shifted from 2.3 GHz frequency to 2.6 GHz frequency, and the operating bandwidth can be expanded from 200 MHz to 600 MHz, while maintaining good filtering performance.</a:t>
            </a:r>
          </a:p>
        </p:txBody>
      </p:sp>
      <p:sp>
        <p:nvSpPr>
          <p:cNvPr id="151" name="Rectangle 31">
            <a:extLst>
              <a:ext uri="{FF2B5EF4-FFF2-40B4-BE49-F238E27FC236}">
                <a16:creationId xmlns:a16="http://schemas.microsoft.com/office/drawing/2014/main" id="{F4D853F4-8C17-4B8B-BDF3-D2B2FD19E1E2}"/>
              </a:ext>
            </a:extLst>
          </p:cNvPr>
          <p:cNvSpPr/>
          <p:nvPr/>
        </p:nvSpPr>
        <p:spPr>
          <a:xfrm>
            <a:off x="998160" y="4733918"/>
            <a:ext cx="9775656" cy="58909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algn="ctr"/>
            <a:r>
              <a:rPr lang="en-US" sz="3865" b="1" dirty="0">
                <a:solidFill>
                  <a:schemeClr val="accent3">
                    <a:lumMod val="20000"/>
                    <a:lumOff val="80000"/>
                  </a:schemeClr>
                </a:solidFill>
              </a:rPr>
              <a:t>Introduction</a:t>
            </a:r>
          </a:p>
        </p:txBody>
      </p:sp>
      <p:grpSp>
        <p:nvGrpSpPr>
          <p:cNvPr id="181" name="组合 180">
            <a:extLst>
              <a:ext uri="{FF2B5EF4-FFF2-40B4-BE49-F238E27FC236}">
                <a16:creationId xmlns:a16="http://schemas.microsoft.com/office/drawing/2014/main" id="{C8E25EC9-8BB5-485B-84F5-14567D0F45F2}"/>
              </a:ext>
            </a:extLst>
          </p:cNvPr>
          <p:cNvGrpSpPr/>
          <p:nvPr/>
        </p:nvGrpSpPr>
        <p:grpSpPr>
          <a:xfrm>
            <a:off x="182314" y="10503825"/>
            <a:ext cx="28355683" cy="27263699"/>
            <a:chOff x="424616" y="15290800"/>
            <a:chExt cx="28355683" cy="27396000"/>
          </a:xfrm>
        </p:grpSpPr>
        <p:sp>
          <p:nvSpPr>
            <p:cNvPr id="179" name="文本框 178">
              <a:extLst>
                <a:ext uri="{FF2B5EF4-FFF2-40B4-BE49-F238E27FC236}">
                  <a16:creationId xmlns:a16="http://schemas.microsoft.com/office/drawing/2014/main" id="{803E3CCE-AD3C-4184-966D-EB41A8C1C8F9}"/>
                </a:ext>
              </a:extLst>
            </p:cNvPr>
            <p:cNvSpPr txBox="1"/>
            <p:nvPr/>
          </p:nvSpPr>
          <p:spPr>
            <a:xfrm>
              <a:off x="424616" y="15290800"/>
              <a:ext cx="28355683" cy="27396000"/>
            </a:xfrm>
            <a:prstGeom prst="roundRect">
              <a:avLst>
                <a:gd name="adj" fmla="val 3605"/>
              </a:avLst>
            </a:prstGeom>
            <a:noFill/>
            <a:ln w="76200">
              <a:solidFill>
                <a:srgbClr val="00B0F0"/>
              </a:solidFill>
            </a:ln>
          </p:spPr>
          <p:txBody>
            <a:bodyPr wrap="square" rtlCol="0">
              <a:spAutoFit/>
            </a:bodyPr>
            <a:lstStyle/>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p:txBody>
        </p:sp>
        <p:grpSp>
          <p:nvGrpSpPr>
            <p:cNvPr id="57" name="组合 56">
              <a:extLst>
                <a:ext uri="{FF2B5EF4-FFF2-40B4-BE49-F238E27FC236}">
                  <a16:creationId xmlns:a16="http://schemas.microsoft.com/office/drawing/2014/main" id="{241CAFB1-6867-4383-B96E-A7181C5E95EE}"/>
                </a:ext>
              </a:extLst>
            </p:cNvPr>
            <p:cNvGrpSpPr/>
            <p:nvPr/>
          </p:nvGrpSpPr>
          <p:grpSpPr>
            <a:xfrm>
              <a:off x="940194" y="16411805"/>
              <a:ext cx="12589507" cy="10596047"/>
              <a:chOff x="-21316" y="655593"/>
              <a:chExt cx="12589507" cy="10596047"/>
            </a:xfrm>
            <a:noFill/>
          </p:grpSpPr>
          <p:sp>
            <p:nvSpPr>
              <p:cNvPr id="62" name="矩形 61">
                <a:extLst>
                  <a:ext uri="{FF2B5EF4-FFF2-40B4-BE49-F238E27FC236}">
                    <a16:creationId xmlns:a16="http://schemas.microsoft.com/office/drawing/2014/main" id="{6899E5D4-DBD6-4663-BEFF-5F3931E9B80E}"/>
                  </a:ext>
                </a:extLst>
              </p:cNvPr>
              <p:cNvSpPr/>
              <p:nvPr/>
            </p:nvSpPr>
            <p:spPr>
              <a:xfrm>
                <a:off x="302107" y="655593"/>
                <a:ext cx="5430013" cy="556686"/>
              </a:xfrm>
              <a:prstGeom prst="rect">
                <a:avLst/>
              </a:prstGeom>
              <a:grpFill/>
            </p:spPr>
            <p:txBody>
              <a:bodyPr wrap="none">
                <a:spAutoFit/>
              </a:bodyPr>
              <a:lstStyle/>
              <a:p>
                <a:pPr marL="285750" indent="-285750">
                  <a:buFont typeface="Wingdings" panose="05000000000000000000" pitchFamily="2" charset="2"/>
                  <a:buChar char="Ø"/>
                </a:pPr>
                <a:r>
                  <a:rPr lang="en-US" altLang="zh-CN" sz="3000" dirty="0">
                    <a:solidFill>
                      <a:srgbClr val="FF0000"/>
                    </a:solidFill>
                    <a:latin typeface="Times New Roman" panose="02020603050405020304" pitchFamily="18" charset="0"/>
                    <a:cs typeface="Times New Roman" panose="02020603050405020304" pitchFamily="18" charset="0"/>
                  </a:rPr>
                  <a:t>Design prosses of filter-antenna</a:t>
                </a:r>
                <a:r>
                  <a:rPr lang="en-US" altLang="zh-CN" sz="1200" dirty="0">
                    <a:solidFill>
                      <a:srgbClr val="FF0000"/>
                    </a:solidFill>
                    <a:latin typeface="Times New Roman" panose="02020603050405020304" pitchFamily="18" charset="0"/>
                    <a:ea typeface="等线" panose="02010600030101010101" pitchFamily="2" charset="-122"/>
                  </a:rPr>
                  <a:t>.</a:t>
                </a:r>
                <a:endParaRPr lang="zh-CN" altLang="en-US" sz="1200" dirty="0">
                  <a:solidFill>
                    <a:srgbClr val="FF0000"/>
                  </a:solidFill>
                </a:endParaRPr>
              </a:p>
            </p:txBody>
          </p:sp>
          <p:sp>
            <p:nvSpPr>
              <p:cNvPr id="66" name="矩形 65">
                <a:extLst>
                  <a:ext uri="{FF2B5EF4-FFF2-40B4-BE49-F238E27FC236}">
                    <a16:creationId xmlns:a16="http://schemas.microsoft.com/office/drawing/2014/main" id="{C81CEF3A-4F8A-40CA-BF82-48F9F9928C3A}"/>
                  </a:ext>
                </a:extLst>
              </p:cNvPr>
              <p:cNvSpPr/>
              <p:nvPr/>
            </p:nvSpPr>
            <p:spPr>
              <a:xfrm>
                <a:off x="-21316" y="10165071"/>
                <a:ext cx="12589507" cy="1086569"/>
              </a:xfrm>
              <a:prstGeom prst="rect">
                <a:avLst/>
              </a:prstGeom>
              <a:grp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Fig. 1.  Configurations of the reference antennas and the proposed filtering dipole antenna.(a) Ant. I, (b) Ant. II, (c) Ant. III, (d)  Proposed antenna.</a:t>
                </a:r>
                <a:endParaRPr lang="zh-CN" altLang="zh-CN" sz="2800" dirty="0">
                  <a:latin typeface="Times New Roman" panose="02020603050405020304" pitchFamily="18" charset="0"/>
                  <a:cs typeface="Times New Roman" panose="02020603050405020304" pitchFamily="18" charset="0"/>
                </a:endParaRPr>
              </a:p>
            </p:txBody>
          </p:sp>
        </p:grpSp>
        <p:grpSp>
          <p:nvGrpSpPr>
            <p:cNvPr id="118" name="组合 117">
              <a:extLst>
                <a:ext uri="{FF2B5EF4-FFF2-40B4-BE49-F238E27FC236}">
                  <a16:creationId xmlns:a16="http://schemas.microsoft.com/office/drawing/2014/main" id="{23E1A5D0-8C20-4A9F-83D4-3B6E0FF3B0EF}"/>
                </a:ext>
              </a:extLst>
            </p:cNvPr>
            <p:cNvGrpSpPr/>
            <p:nvPr/>
          </p:nvGrpSpPr>
          <p:grpSpPr>
            <a:xfrm>
              <a:off x="14323322" y="29749849"/>
              <a:ext cx="13728772" cy="12681141"/>
              <a:chOff x="647911" y="483789"/>
              <a:chExt cx="13728772" cy="12681141"/>
            </a:xfrm>
          </p:grpSpPr>
          <p:sp>
            <p:nvSpPr>
              <p:cNvPr id="119" name="矩形 118">
                <a:extLst>
                  <a:ext uri="{FF2B5EF4-FFF2-40B4-BE49-F238E27FC236}">
                    <a16:creationId xmlns:a16="http://schemas.microsoft.com/office/drawing/2014/main" id="{AB7B45F8-DAF3-4A44-A978-70185DA83A69}"/>
                  </a:ext>
                </a:extLst>
              </p:cNvPr>
              <p:cNvSpPr/>
              <p:nvPr/>
            </p:nvSpPr>
            <p:spPr>
              <a:xfrm>
                <a:off x="967103" y="483789"/>
                <a:ext cx="5057731" cy="525759"/>
              </a:xfrm>
              <a:prstGeom prst="rect">
                <a:avLst/>
              </a:prstGeom>
            </p:spPr>
            <p:txBody>
              <a:bodyPr wrap="none">
                <a:spAutoFit/>
              </a:bodyPr>
              <a:lstStyle/>
              <a:p>
                <a:pPr marL="285750" indent="-285750">
                  <a:buClr>
                    <a:srgbClr val="FF0000"/>
                  </a:buClr>
                  <a:buFont typeface="Wingdings" panose="05000000000000000000" pitchFamily="2" charset="2"/>
                  <a:buChar char="Ø"/>
                </a:pPr>
                <a:r>
                  <a:rPr lang="zh-CN" altLang="zh-CN" sz="2800" dirty="0"/>
                  <a:t> </a:t>
                </a:r>
                <a:r>
                  <a:rPr lang="en-US" altLang="zh-CN" sz="2800" dirty="0">
                    <a:solidFill>
                      <a:srgbClr val="FF0000"/>
                    </a:solidFill>
                    <a:latin typeface="Times New Roman" panose="02020603050405020304" pitchFamily="18" charset="0"/>
                    <a:cs typeface="Times New Roman" panose="02020603050405020304" pitchFamily="18" charset="0"/>
                  </a:rPr>
                  <a:t>Reflection coefficient and Gain</a:t>
                </a:r>
                <a:endParaRPr lang="zh-CN" altLang="en-US" sz="2800" dirty="0">
                  <a:solidFill>
                    <a:srgbClr val="FF0000"/>
                  </a:solidFill>
                  <a:latin typeface="Times New Roman" panose="02020603050405020304" pitchFamily="18" charset="0"/>
                  <a:ea typeface="等线" panose="02010600030101010101" pitchFamily="2" charset="-122"/>
                </a:endParaRPr>
              </a:p>
            </p:txBody>
          </p:sp>
          <p:sp>
            <p:nvSpPr>
              <p:cNvPr id="133" name="矩形 132">
                <a:extLst>
                  <a:ext uri="{FF2B5EF4-FFF2-40B4-BE49-F238E27FC236}">
                    <a16:creationId xmlns:a16="http://schemas.microsoft.com/office/drawing/2014/main" id="{7496A976-61F7-48B9-8B36-863FEF3C938C}"/>
                  </a:ext>
                </a:extLst>
              </p:cNvPr>
              <p:cNvSpPr/>
              <p:nvPr/>
            </p:nvSpPr>
            <p:spPr>
              <a:xfrm>
                <a:off x="647911" y="12206193"/>
                <a:ext cx="13728772" cy="958737"/>
              </a:xfrm>
              <a:prstGeom prst="rect">
                <a:avLst/>
              </a:prstGeom>
            </p:spPr>
            <p:txBody>
              <a:bodyPr wrap="square">
                <a:spAutoFit/>
              </a:bodyPr>
              <a:lstStyle/>
              <a:p>
                <a:r>
                  <a:rPr lang="en-US" altLang="zh-CN" sz="2800" b="0" dirty="0">
                    <a:latin typeface="Times New Roman" panose="02020603050405020304" pitchFamily="18" charset="0"/>
                    <a:cs typeface="Times New Roman" panose="02020603050405020304" pitchFamily="18" charset="0"/>
                  </a:rPr>
                  <a:t>Fig.6 .</a:t>
                </a:r>
                <a:r>
                  <a:rPr lang="zh-CN" altLang="zh-CN"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(a), (c)Reflection coefficients and (b), (d)gains of the filtering dipole antenna with reconfigurable frequency and bandwidth.</a:t>
                </a:r>
                <a:endParaRPr lang="zh-CN" altLang="zh-CN" sz="2800" b="0" dirty="0">
                  <a:effectLst/>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21" name="组合 120">
                <a:extLst>
                  <a:ext uri="{FF2B5EF4-FFF2-40B4-BE49-F238E27FC236}">
                    <a16:creationId xmlns:a16="http://schemas.microsoft.com/office/drawing/2014/main" id="{092F5215-8DBA-4006-9FEA-D16C7711F1AD}"/>
                  </a:ext>
                </a:extLst>
              </p:cNvPr>
              <p:cNvGrpSpPr/>
              <p:nvPr/>
            </p:nvGrpSpPr>
            <p:grpSpPr>
              <a:xfrm>
                <a:off x="1143000" y="3174503"/>
                <a:ext cx="2396030" cy="261610"/>
                <a:chOff x="1143000" y="3174503"/>
                <a:chExt cx="2396030" cy="261610"/>
              </a:xfrm>
            </p:grpSpPr>
            <p:sp>
              <p:nvSpPr>
                <p:cNvPr id="130" name="矩形 129">
                  <a:extLst>
                    <a:ext uri="{FF2B5EF4-FFF2-40B4-BE49-F238E27FC236}">
                      <a16:creationId xmlns:a16="http://schemas.microsoft.com/office/drawing/2014/main" id="{77442DF9-262C-4CDE-BE2F-8CA6A13D7D2C}"/>
                    </a:ext>
                  </a:extLst>
                </p:cNvPr>
                <p:cNvSpPr/>
                <p:nvPr/>
              </p:nvSpPr>
              <p:spPr>
                <a:xfrm>
                  <a:off x="1143000" y="3176743"/>
                  <a:ext cx="360996" cy="246221"/>
                </a:xfrm>
                <a:prstGeom prst="rect">
                  <a:avLst/>
                </a:prstGeom>
              </p:spPr>
              <p:txBody>
                <a:bodyPr wrap="none">
                  <a:spAutoFit/>
                </a:bodyPr>
                <a:lstStyle/>
                <a:p>
                  <a:r>
                    <a:rPr lang="en-US" altLang="zh-CN" sz="1000" b="0" dirty="0">
                      <a:latin typeface="Times New Roman" panose="02020603050405020304" pitchFamily="18" charset="0"/>
                      <a:ea typeface="等线" panose="02010600030101010101" pitchFamily="2" charset="-122"/>
                    </a:rPr>
                    <a:t>(a) </a:t>
                  </a:r>
                  <a:endParaRPr lang="zh-CN" altLang="en-US" sz="1000" b="0" dirty="0"/>
                </a:p>
              </p:txBody>
            </p:sp>
            <p:sp>
              <p:nvSpPr>
                <p:cNvPr id="131" name="矩形 130">
                  <a:extLst>
                    <a:ext uri="{FF2B5EF4-FFF2-40B4-BE49-F238E27FC236}">
                      <a16:creationId xmlns:a16="http://schemas.microsoft.com/office/drawing/2014/main" id="{6B3661E7-127C-4888-AB5B-18DC00D1956E}"/>
                    </a:ext>
                  </a:extLst>
                </p:cNvPr>
                <p:cNvSpPr/>
                <p:nvPr/>
              </p:nvSpPr>
              <p:spPr>
                <a:xfrm>
                  <a:off x="3163606" y="3174503"/>
                  <a:ext cx="375424" cy="261610"/>
                </a:xfrm>
                <a:prstGeom prst="rect">
                  <a:avLst/>
                </a:prstGeom>
              </p:spPr>
              <p:txBody>
                <a:bodyPr wrap="none">
                  <a:spAutoFit/>
                </a:bodyPr>
                <a:lstStyle/>
                <a:p>
                  <a:r>
                    <a:rPr lang="en-US" altLang="zh-CN" sz="1050" b="0" dirty="0">
                      <a:latin typeface="Times New Roman" panose="02020603050405020304" pitchFamily="18" charset="0"/>
                      <a:ea typeface="等线" panose="02010600030101010101" pitchFamily="2" charset="-122"/>
                    </a:rPr>
                    <a:t>(b) </a:t>
                  </a:r>
                  <a:endParaRPr lang="zh-CN" altLang="en-US" sz="1050" b="0" dirty="0"/>
                </a:p>
              </p:txBody>
            </p:sp>
          </p:grpSp>
        </p:grpSp>
        <p:sp>
          <p:nvSpPr>
            <p:cNvPr id="152" name="Rectangle 32">
              <a:extLst>
                <a:ext uri="{FF2B5EF4-FFF2-40B4-BE49-F238E27FC236}">
                  <a16:creationId xmlns:a16="http://schemas.microsoft.com/office/drawing/2014/main" id="{1F13B335-DA2A-4D1A-9EC5-94ADF5E024D1}"/>
                </a:ext>
              </a:extLst>
            </p:cNvPr>
            <p:cNvSpPr/>
            <p:nvPr/>
          </p:nvSpPr>
          <p:spPr>
            <a:xfrm>
              <a:off x="1210370" y="15627943"/>
              <a:ext cx="9775656" cy="58909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indent="457200" algn="ctr"/>
              <a:r>
                <a:rPr lang="en-US" altLang="zh-CN" sz="3865" b="1" dirty="0">
                  <a:solidFill>
                    <a:schemeClr val="accent3">
                      <a:lumMod val="20000"/>
                      <a:lumOff val="80000"/>
                    </a:schemeClr>
                  </a:solidFill>
                  <a:cs typeface="Times New Roman" panose="02020603050405020304" pitchFamily="18" charset="0"/>
                </a:rPr>
                <a:t>Filter-Antenna</a:t>
              </a:r>
              <a:endParaRPr lang="en-US" sz="3865" b="1" dirty="0">
                <a:solidFill>
                  <a:schemeClr val="accent3">
                    <a:lumMod val="20000"/>
                    <a:lumOff val="80000"/>
                  </a:schemeClr>
                </a:solidFill>
                <a:cs typeface="Times New Roman" panose="02020603050405020304" pitchFamily="18" charset="0"/>
              </a:endParaRPr>
            </a:p>
          </p:txBody>
        </p:sp>
        <p:sp>
          <p:nvSpPr>
            <p:cNvPr id="162" name="Rectangle 32">
              <a:extLst>
                <a:ext uri="{FF2B5EF4-FFF2-40B4-BE49-F238E27FC236}">
                  <a16:creationId xmlns:a16="http://schemas.microsoft.com/office/drawing/2014/main" id="{63A9AAEF-0927-44C6-9706-93837F04AD73}"/>
                </a:ext>
              </a:extLst>
            </p:cNvPr>
            <p:cNvSpPr/>
            <p:nvPr/>
          </p:nvSpPr>
          <p:spPr>
            <a:xfrm>
              <a:off x="14652338" y="22784469"/>
              <a:ext cx="9682689" cy="58909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9997" tIns="29998" rIns="59997" bIns="29998" rtlCol="0" anchor="ctr"/>
            <a:lstStyle/>
            <a:p>
              <a:pPr indent="457200" algn="ctr"/>
              <a:r>
                <a:rPr lang="en-US" altLang="zh-CN" sz="3865" b="1" dirty="0">
                  <a:solidFill>
                    <a:schemeClr val="accent3">
                      <a:lumMod val="20000"/>
                      <a:lumOff val="80000"/>
                    </a:schemeClr>
                  </a:solidFill>
                  <a:cs typeface="Times New Roman" panose="02020603050405020304" pitchFamily="18" charset="0"/>
                </a:rPr>
                <a:t>Frequency Reconfigurable Filter-Antenna</a:t>
              </a:r>
              <a:endParaRPr lang="en-US" sz="3865" b="1" dirty="0">
                <a:solidFill>
                  <a:schemeClr val="accent3">
                    <a:lumMod val="20000"/>
                    <a:lumOff val="80000"/>
                  </a:schemeClr>
                </a:solidFill>
                <a:cs typeface="Times New Roman" panose="02020603050405020304" pitchFamily="18" charset="0"/>
              </a:endParaRPr>
            </a:p>
          </p:txBody>
        </p:sp>
      </p:grpSp>
      <p:pic>
        <p:nvPicPr>
          <p:cNvPr id="91" name="图片 7">
            <a:extLst>
              <a:ext uri="{FF2B5EF4-FFF2-40B4-BE49-F238E27FC236}">
                <a16:creationId xmlns:a16="http://schemas.microsoft.com/office/drawing/2014/main" id="{AE5DFF04-7FE9-4FCE-97EB-4B8E641443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2126" y="12136763"/>
            <a:ext cx="9530050" cy="411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 name="图片 8">
            <a:extLst>
              <a:ext uri="{FF2B5EF4-FFF2-40B4-BE49-F238E27FC236}">
                <a16:creationId xmlns:a16="http://schemas.microsoft.com/office/drawing/2014/main" id="{89A562A9-9DC2-406D-AD03-CE2094B929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9487" y="16275778"/>
            <a:ext cx="9682690" cy="4485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 name="矩形 93">
            <a:extLst>
              <a:ext uri="{FF2B5EF4-FFF2-40B4-BE49-F238E27FC236}">
                <a16:creationId xmlns:a16="http://schemas.microsoft.com/office/drawing/2014/main" id="{6A27A884-0003-4E28-AD1B-28E0A0DD55EC}"/>
              </a:ext>
            </a:extLst>
          </p:cNvPr>
          <p:cNvSpPr/>
          <p:nvPr/>
        </p:nvSpPr>
        <p:spPr>
          <a:xfrm>
            <a:off x="662792" y="20425510"/>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(c)                                                (d)</a:t>
            </a:r>
            <a:endParaRPr lang="zh-CN" altLang="en-US" sz="2800" dirty="0">
              <a:latin typeface="Times New Roman" panose="02020603050405020304" pitchFamily="18" charset="0"/>
              <a:cs typeface="Times New Roman" panose="02020603050405020304" pitchFamily="18" charset="0"/>
            </a:endParaRPr>
          </a:p>
        </p:txBody>
      </p:sp>
      <p:pic>
        <p:nvPicPr>
          <p:cNvPr id="95" name="图片 94">
            <a:extLst>
              <a:ext uri="{FF2B5EF4-FFF2-40B4-BE49-F238E27FC236}">
                <a16:creationId xmlns:a16="http://schemas.microsoft.com/office/drawing/2014/main" id="{04EFED8E-7B91-4007-9387-1646B45A3028}"/>
              </a:ext>
            </a:extLst>
          </p:cNvPr>
          <p:cNvPicPr>
            <a:picLocks noChangeAspect="1"/>
          </p:cNvPicPr>
          <p:nvPr/>
        </p:nvPicPr>
        <p:blipFill>
          <a:blip r:embed="rId5"/>
          <a:stretch>
            <a:fillRect/>
          </a:stretch>
        </p:blipFill>
        <p:spPr>
          <a:xfrm>
            <a:off x="2139217" y="22821423"/>
            <a:ext cx="8346952" cy="6091935"/>
          </a:xfrm>
          <a:prstGeom prst="rect">
            <a:avLst/>
          </a:prstGeom>
        </p:spPr>
      </p:pic>
      <p:sp>
        <p:nvSpPr>
          <p:cNvPr id="96" name="矩形 95">
            <a:extLst>
              <a:ext uri="{FF2B5EF4-FFF2-40B4-BE49-F238E27FC236}">
                <a16:creationId xmlns:a16="http://schemas.microsoft.com/office/drawing/2014/main" id="{C234EC2E-5AA5-4D3D-B491-5B44F5F1A992}"/>
              </a:ext>
            </a:extLst>
          </p:cNvPr>
          <p:cNvSpPr/>
          <p:nvPr/>
        </p:nvSpPr>
        <p:spPr>
          <a:xfrm>
            <a:off x="665920" y="29537495"/>
            <a:ext cx="12589507" cy="1598386"/>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Fig. 2. Simulated current distributions on the proposed antenna at radiation null frequencies. (a) Current distribution of 1.9 GHz and (b) 2.8GHz.</a:t>
            </a:r>
            <a:endParaRPr lang="zh-CN" altLang="zh-CN" sz="2800" dirty="0">
              <a:latin typeface="Times New Roman" panose="02020603050405020304" pitchFamily="18" charset="0"/>
              <a:cs typeface="Times New Roman" panose="02020603050405020304" pitchFamily="18" charset="0"/>
            </a:endParaRPr>
          </a:p>
          <a:p>
            <a:pPr algn="just">
              <a:lnSpc>
                <a:spcPct val="120000"/>
              </a:lnSpc>
            </a:pPr>
            <a:endParaRPr lang="zh-CN" altLang="zh-CN" sz="2800" dirty="0">
              <a:latin typeface="Times New Roman" panose="02020603050405020304" pitchFamily="18" charset="0"/>
              <a:cs typeface="Times New Roman" panose="02020603050405020304" pitchFamily="18" charset="0"/>
            </a:endParaRPr>
          </a:p>
        </p:txBody>
      </p:sp>
      <p:sp>
        <p:nvSpPr>
          <p:cNvPr id="97" name="矩形 96">
            <a:extLst>
              <a:ext uri="{FF2B5EF4-FFF2-40B4-BE49-F238E27FC236}">
                <a16:creationId xmlns:a16="http://schemas.microsoft.com/office/drawing/2014/main" id="{6FA8E900-3675-46D7-8EFC-B7617783992B}"/>
              </a:ext>
            </a:extLst>
          </p:cNvPr>
          <p:cNvSpPr/>
          <p:nvPr/>
        </p:nvSpPr>
        <p:spPr>
          <a:xfrm>
            <a:off x="968068" y="22343744"/>
            <a:ext cx="3727302" cy="553998"/>
          </a:xfrm>
          <a:prstGeom prst="rect">
            <a:avLst/>
          </a:prstGeom>
          <a:noFill/>
        </p:spPr>
        <p:txBody>
          <a:bodyPr wrap="none">
            <a:spAutoFit/>
          </a:bodyPr>
          <a:lstStyle/>
          <a:p>
            <a:pPr marL="285750" indent="-285750">
              <a:buFont typeface="Wingdings" panose="05000000000000000000" pitchFamily="2" charset="2"/>
              <a:buChar char="Ø"/>
            </a:pPr>
            <a:r>
              <a:rPr lang="en-US" altLang="zh-CN" sz="3000" dirty="0">
                <a:solidFill>
                  <a:srgbClr val="FF0000"/>
                </a:solidFill>
                <a:latin typeface="Times New Roman" panose="02020603050405020304" pitchFamily="18" charset="0"/>
                <a:cs typeface="Times New Roman" panose="02020603050405020304" pitchFamily="18" charset="0"/>
              </a:rPr>
              <a:t>Current distributions</a:t>
            </a:r>
            <a:r>
              <a:rPr lang="en-US" altLang="zh-CN" sz="1200" dirty="0">
                <a:solidFill>
                  <a:srgbClr val="FF0000"/>
                </a:solidFill>
                <a:latin typeface="Times New Roman" panose="02020603050405020304" pitchFamily="18" charset="0"/>
                <a:ea typeface="等线" panose="02010600030101010101" pitchFamily="2" charset="-122"/>
              </a:rPr>
              <a:t>.</a:t>
            </a:r>
            <a:endParaRPr lang="zh-CN" altLang="en-US" sz="1200" dirty="0">
              <a:solidFill>
                <a:srgbClr val="FF0000"/>
              </a:solidFill>
            </a:endParaRPr>
          </a:p>
        </p:txBody>
      </p:sp>
      <p:sp>
        <p:nvSpPr>
          <p:cNvPr id="92" name="矩形 91">
            <a:extLst>
              <a:ext uri="{FF2B5EF4-FFF2-40B4-BE49-F238E27FC236}">
                <a16:creationId xmlns:a16="http://schemas.microsoft.com/office/drawing/2014/main" id="{46AC0697-4540-4AB8-98CE-B0767D11B2A3}"/>
              </a:ext>
            </a:extLst>
          </p:cNvPr>
          <p:cNvSpPr/>
          <p:nvPr/>
        </p:nvSpPr>
        <p:spPr>
          <a:xfrm>
            <a:off x="665920" y="15876394"/>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pic>
        <p:nvPicPr>
          <p:cNvPr id="102" name="Picture 2">
            <a:extLst>
              <a:ext uri="{FF2B5EF4-FFF2-40B4-BE49-F238E27FC236}">
                <a16:creationId xmlns:a16="http://schemas.microsoft.com/office/drawing/2014/main" id="{4714671E-8900-47B3-9EC0-F502EAE5817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83153" y="31521789"/>
            <a:ext cx="5616742" cy="45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 name="Picture 3">
            <a:extLst>
              <a:ext uri="{FF2B5EF4-FFF2-40B4-BE49-F238E27FC236}">
                <a16:creationId xmlns:a16="http://schemas.microsoft.com/office/drawing/2014/main" id="{B82D13AD-DE1C-4F6C-A469-E5F03164E14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01876" y="31521789"/>
            <a:ext cx="5490362" cy="45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 name="矩形 133">
            <a:extLst>
              <a:ext uri="{FF2B5EF4-FFF2-40B4-BE49-F238E27FC236}">
                <a16:creationId xmlns:a16="http://schemas.microsoft.com/office/drawing/2014/main" id="{8862B425-F1F1-4A5A-9175-2DA58134DF50}"/>
              </a:ext>
            </a:extLst>
          </p:cNvPr>
          <p:cNvSpPr/>
          <p:nvPr/>
        </p:nvSpPr>
        <p:spPr>
          <a:xfrm>
            <a:off x="968068" y="30834918"/>
            <a:ext cx="5371470" cy="553998"/>
          </a:xfrm>
          <a:prstGeom prst="rect">
            <a:avLst/>
          </a:prstGeom>
          <a:noFill/>
        </p:spPr>
        <p:txBody>
          <a:bodyPr wrap="none">
            <a:spAutoFit/>
          </a:bodyPr>
          <a:lstStyle/>
          <a:p>
            <a:pPr marL="285750" indent="-285750">
              <a:buFont typeface="Wingdings" panose="05000000000000000000" pitchFamily="2" charset="2"/>
              <a:buChar char="Ø"/>
            </a:pPr>
            <a:r>
              <a:rPr lang="en-US" altLang="zh-CN" sz="3000" dirty="0">
                <a:solidFill>
                  <a:srgbClr val="FF0000"/>
                </a:solidFill>
                <a:latin typeface="Times New Roman" panose="02020603050405020304" pitchFamily="18" charset="0"/>
                <a:cs typeface="Times New Roman" panose="02020603050405020304" pitchFamily="18" charset="0"/>
              </a:rPr>
              <a:t>Reflection coefficient and Gain</a:t>
            </a:r>
            <a:r>
              <a:rPr lang="en-US" altLang="zh-CN" sz="1200" dirty="0">
                <a:solidFill>
                  <a:srgbClr val="FF0000"/>
                </a:solidFill>
                <a:latin typeface="Times New Roman" panose="02020603050405020304" pitchFamily="18" charset="0"/>
                <a:ea typeface="等线" panose="02010600030101010101" pitchFamily="2" charset="-122"/>
              </a:rPr>
              <a:t>.</a:t>
            </a:r>
            <a:endParaRPr lang="zh-CN" altLang="en-US" sz="1200" dirty="0">
              <a:solidFill>
                <a:srgbClr val="FF0000"/>
              </a:solidFill>
            </a:endParaRPr>
          </a:p>
        </p:txBody>
      </p:sp>
      <p:sp>
        <p:nvSpPr>
          <p:cNvPr id="135" name="矩形 134">
            <a:extLst>
              <a:ext uri="{FF2B5EF4-FFF2-40B4-BE49-F238E27FC236}">
                <a16:creationId xmlns:a16="http://schemas.microsoft.com/office/drawing/2014/main" id="{F3AE4ECC-091C-47F3-9324-ABBA9A210CA8}"/>
              </a:ext>
            </a:extLst>
          </p:cNvPr>
          <p:cNvSpPr/>
          <p:nvPr/>
        </p:nvSpPr>
        <p:spPr>
          <a:xfrm>
            <a:off x="660363" y="36542298"/>
            <a:ext cx="12589507" cy="1081322"/>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Fig. 3. (a) Reflection coefficient and (b) gains of the reference antennas and the proposed filtering dipole antenna.</a:t>
            </a:r>
            <a:endParaRPr lang="zh-CN" altLang="zh-CN" sz="2800" dirty="0">
              <a:latin typeface="Times New Roman" panose="02020603050405020304" pitchFamily="18" charset="0"/>
              <a:cs typeface="Times New Roman" panose="02020603050405020304" pitchFamily="18" charset="0"/>
            </a:endParaRPr>
          </a:p>
        </p:txBody>
      </p:sp>
      <p:sp>
        <p:nvSpPr>
          <p:cNvPr id="136" name="矩形 135">
            <a:extLst>
              <a:ext uri="{FF2B5EF4-FFF2-40B4-BE49-F238E27FC236}">
                <a16:creationId xmlns:a16="http://schemas.microsoft.com/office/drawing/2014/main" id="{456BDD4E-B1C0-4DB8-8631-612476347DC3}"/>
              </a:ext>
            </a:extLst>
          </p:cNvPr>
          <p:cNvSpPr/>
          <p:nvPr/>
        </p:nvSpPr>
        <p:spPr>
          <a:xfrm>
            <a:off x="662792" y="29003262"/>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sp>
        <p:nvSpPr>
          <p:cNvPr id="137" name="矩形 136">
            <a:extLst>
              <a:ext uri="{FF2B5EF4-FFF2-40B4-BE49-F238E27FC236}">
                <a16:creationId xmlns:a16="http://schemas.microsoft.com/office/drawing/2014/main" id="{D0F00F67-1240-4783-9EF7-C83D66A72F9F}"/>
              </a:ext>
            </a:extLst>
          </p:cNvPr>
          <p:cNvSpPr/>
          <p:nvPr/>
        </p:nvSpPr>
        <p:spPr>
          <a:xfrm>
            <a:off x="1047515" y="36024610"/>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pic>
        <p:nvPicPr>
          <p:cNvPr id="138" name="Picture 4">
            <a:extLst>
              <a:ext uri="{FF2B5EF4-FFF2-40B4-BE49-F238E27FC236}">
                <a16:creationId xmlns:a16="http://schemas.microsoft.com/office/drawing/2014/main" id="{0DBE5C8E-19FF-4629-958C-20531FB437D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46815" y="11348808"/>
            <a:ext cx="6064193" cy="4527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 name="矩形 138">
            <a:extLst>
              <a:ext uri="{FF2B5EF4-FFF2-40B4-BE49-F238E27FC236}">
                <a16:creationId xmlns:a16="http://schemas.microsoft.com/office/drawing/2014/main" id="{D93BE167-F82F-41BD-AB20-9076C7A25A58}"/>
              </a:ext>
            </a:extLst>
          </p:cNvPr>
          <p:cNvSpPr/>
          <p:nvPr/>
        </p:nvSpPr>
        <p:spPr>
          <a:xfrm>
            <a:off x="14422646" y="10839340"/>
            <a:ext cx="5854129" cy="419346"/>
          </a:xfrm>
          <a:prstGeom prst="rect">
            <a:avLst/>
          </a:prstGeom>
          <a:noFill/>
          <a:ln>
            <a:noFill/>
          </a:ln>
        </p:spPr>
        <p:txBody>
          <a:bodyPr wrap="square">
            <a:spAutoFit/>
          </a:bodyPr>
          <a:lstStyle/>
          <a:p>
            <a:pPr marL="285750" indent="-285750" algn="just">
              <a:lnSpc>
                <a:spcPts val="2400"/>
              </a:lnSpc>
              <a:spcBef>
                <a:spcPts val="1200"/>
              </a:spcBef>
              <a:buFont typeface="Wingdings" panose="05000000000000000000" pitchFamily="2" charset="2"/>
              <a:buChar char="Ø"/>
            </a:pPr>
            <a:r>
              <a:rPr lang="en-US" altLang="zh-CN" sz="30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Analysis of </a:t>
            </a:r>
            <a:r>
              <a:rPr lang="en-US" altLang="zh-CN" sz="28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antenna parameters</a:t>
            </a:r>
            <a:endParaRPr lang="en-US" altLang="zh-CN" sz="2800" dirty="0">
              <a:solidFill>
                <a:srgbClr val="003399"/>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40" name="Picture 5">
            <a:extLst>
              <a:ext uri="{FF2B5EF4-FFF2-40B4-BE49-F238E27FC236}">
                <a16:creationId xmlns:a16="http://schemas.microsoft.com/office/drawing/2014/main" id="{1739663D-FEC3-41CC-ACBE-A404FEB8C8C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170852" y="11297255"/>
            <a:ext cx="5669357" cy="4579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 name="矩形 140">
            <a:extLst>
              <a:ext uri="{FF2B5EF4-FFF2-40B4-BE49-F238E27FC236}">
                <a16:creationId xmlns:a16="http://schemas.microsoft.com/office/drawing/2014/main" id="{795961F2-687E-4262-81D2-FB2C28887E0F}"/>
              </a:ext>
            </a:extLst>
          </p:cNvPr>
          <p:cNvSpPr/>
          <p:nvPr/>
        </p:nvSpPr>
        <p:spPr>
          <a:xfrm>
            <a:off x="14937573" y="15800075"/>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sp>
        <p:nvSpPr>
          <p:cNvPr id="142" name="矩形 141">
            <a:extLst>
              <a:ext uri="{FF2B5EF4-FFF2-40B4-BE49-F238E27FC236}">
                <a16:creationId xmlns:a16="http://schemas.microsoft.com/office/drawing/2014/main" id="{9069885E-98FF-44B4-B53D-C1CFF9094E83}"/>
              </a:ext>
            </a:extLst>
          </p:cNvPr>
          <p:cNvSpPr/>
          <p:nvPr/>
        </p:nvSpPr>
        <p:spPr>
          <a:xfrm>
            <a:off x="14098064" y="16410627"/>
            <a:ext cx="12589507" cy="1081322"/>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Fig. 4.  (a) Effect of parasitic microstrip line on reflection coefficient and (b) Influence of open - circuit struts on reflection coefficient.</a:t>
            </a:r>
            <a:endParaRPr lang="zh-CN" altLang="zh-CN" sz="2800" dirty="0">
              <a:latin typeface="Times New Roman" panose="02020603050405020304" pitchFamily="18" charset="0"/>
              <a:cs typeface="Times New Roman" panose="02020603050405020304" pitchFamily="18" charset="0"/>
            </a:endParaRPr>
          </a:p>
        </p:txBody>
      </p:sp>
      <p:sp>
        <p:nvSpPr>
          <p:cNvPr id="143" name="矩形 142">
            <a:extLst>
              <a:ext uri="{FF2B5EF4-FFF2-40B4-BE49-F238E27FC236}">
                <a16:creationId xmlns:a16="http://schemas.microsoft.com/office/drawing/2014/main" id="{D99F7FB7-F998-45E5-9AEF-74BD5E6D9752}"/>
              </a:ext>
            </a:extLst>
          </p:cNvPr>
          <p:cNvSpPr/>
          <p:nvPr/>
        </p:nvSpPr>
        <p:spPr>
          <a:xfrm>
            <a:off x="14415603" y="18776516"/>
            <a:ext cx="7616509" cy="553998"/>
          </a:xfrm>
          <a:prstGeom prst="rect">
            <a:avLst/>
          </a:prstGeom>
          <a:noFill/>
        </p:spPr>
        <p:txBody>
          <a:bodyPr wrap="none">
            <a:spAutoFit/>
          </a:bodyPr>
          <a:lstStyle/>
          <a:p>
            <a:pPr marL="285750" indent="-285750">
              <a:buFont typeface="Wingdings" panose="05000000000000000000" pitchFamily="2" charset="2"/>
              <a:buChar char="Ø"/>
            </a:pPr>
            <a:r>
              <a:rPr lang="en-US" altLang="zh-CN" sz="3000" dirty="0">
                <a:solidFill>
                  <a:srgbClr val="FF0000"/>
                </a:solidFill>
                <a:latin typeface="Times New Roman" panose="02020603050405020304" pitchFamily="18" charset="0"/>
                <a:cs typeface="Times New Roman" panose="02020603050405020304" pitchFamily="18" charset="0"/>
              </a:rPr>
              <a:t>Configuration of reconfigurable filter-antenna</a:t>
            </a:r>
            <a:r>
              <a:rPr lang="en-US" altLang="zh-CN" sz="1200" dirty="0">
                <a:solidFill>
                  <a:srgbClr val="FF0000"/>
                </a:solidFill>
                <a:latin typeface="Times New Roman" panose="02020603050405020304" pitchFamily="18" charset="0"/>
                <a:ea typeface="等线" panose="02010600030101010101" pitchFamily="2" charset="-122"/>
              </a:rPr>
              <a:t>.</a:t>
            </a:r>
            <a:endParaRPr lang="zh-CN" altLang="en-US" sz="1200" dirty="0">
              <a:solidFill>
                <a:srgbClr val="FF0000"/>
              </a:solidFill>
            </a:endParaRPr>
          </a:p>
        </p:txBody>
      </p:sp>
      <p:pic>
        <p:nvPicPr>
          <p:cNvPr id="144" name="Picture 2">
            <a:extLst>
              <a:ext uri="{FF2B5EF4-FFF2-40B4-BE49-F238E27FC236}">
                <a16:creationId xmlns:a16="http://schemas.microsoft.com/office/drawing/2014/main" id="{F6CB6941-215D-4ECE-B422-FE0FED4F045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109516" y="19505329"/>
            <a:ext cx="5854130" cy="3774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5" name="Picture 5">
            <a:extLst>
              <a:ext uri="{FF2B5EF4-FFF2-40B4-BE49-F238E27FC236}">
                <a16:creationId xmlns:a16="http://schemas.microsoft.com/office/drawing/2014/main" id="{3F9280D0-D67B-4E90-9FD7-65345AF4E20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963646" y="19635528"/>
            <a:ext cx="5872891" cy="3720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6" name="矩形 145">
            <a:extLst>
              <a:ext uri="{FF2B5EF4-FFF2-40B4-BE49-F238E27FC236}">
                <a16:creationId xmlns:a16="http://schemas.microsoft.com/office/drawing/2014/main" id="{CDBD0778-D0F4-4CD9-BB95-3AFD03BC15A2}"/>
              </a:ext>
            </a:extLst>
          </p:cNvPr>
          <p:cNvSpPr/>
          <p:nvPr/>
        </p:nvSpPr>
        <p:spPr>
          <a:xfrm>
            <a:off x="14098064" y="23813570"/>
            <a:ext cx="12589507" cy="1081322"/>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Fig. 5. Configuration of the frequency and bandwidth reconfigurable filtering dipole antenna. (a)Antenna front and (b) back of antenna.</a:t>
            </a:r>
            <a:endParaRPr lang="zh-CN" altLang="zh-CN" sz="2800" dirty="0">
              <a:latin typeface="Times New Roman" panose="02020603050405020304" pitchFamily="18" charset="0"/>
              <a:cs typeface="Times New Roman" panose="02020603050405020304" pitchFamily="18" charset="0"/>
            </a:endParaRPr>
          </a:p>
        </p:txBody>
      </p:sp>
      <p:sp>
        <p:nvSpPr>
          <p:cNvPr id="147" name="矩形 146">
            <a:extLst>
              <a:ext uri="{FF2B5EF4-FFF2-40B4-BE49-F238E27FC236}">
                <a16:creationId xmlns:a16="http://schemas.microsoft.com/office/drawing/2014/main" id="{E8771F1D-D121-4832-AFDF-CFA8BB8CC5F4}"/>
              </a:ext>
            </a:extLst>
          </p:cNvPr>
          <p:cNvSpPr/>
          <p:nvPr/>
        </p:nvSpPr>
        <p:spPr>
          <a:xfrm>
            <a:off x="14552850" y="23249313"/>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pic>
        <p:nvPicPr>
          <p:cNvPr id="148" name="Picture 6">
            <a:extLst>
              <a:ext uri="{FF2B5EF4-FFF2-40B4-BE49-F238E27FC236}">
                <a16:creationId xmlns:a16="http://schemas.microsoft.com/office/drawing/2014/main" id="{96AEED5E-901A-4D13-9ACE-264334315862}"/>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5137813" y="26134397"/>
            <a:ext cx="5444238" cy="4547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 name="Picture 8">
            <a:extLst>
              <a:ext uri="{FF2B5EF4-FFF2-40B4-BE49-F238E27FC236}">
                <a16:creationId xmlns:a16="http://schemas.microsoft.com/office/drawing/2014/main" id="{014DE032-1453-4DD0-BD17-8146AAB329B5}"/>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542757" y="26242193"/>
            <a:ext cx="5610581" cy="44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 name="矩形 149">
            <a:extLst>
              <a:ext uri="{FF2B5EF4-FFF2-40B4-BE49-F238E27FC236}">
                <a16:creationId xmlns:a16="http://schemas.microsoft.com/office/drawing/2014/main" id="{BD20C656-7C9F-4876-AB74-F957C4EDB4D6}"/>
              </a:ext>
            </a:extLst>
          </p:cNvPr>
          <p:cNvSpPr/>
          <p:nvPr/>
        </p:nvSpPr>
        <p:spPr>
          <a:xfrm>
            <a:off x="14552850" y="30652256"/>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(a)                                                           (b)</a:t>
            </a:r>
            <a:endParaRPr lang="zh-CN" altLang="en-US" sz="2800" dirty="0">
              <a:latin typeface="Times New Roman" panose="02020603050405020304" pitchFamily="18" charset="0"/>
              <a:cs typeface="Times New Roman" panose="02020603050405020304" pitchFamily="18" charset="0"/>
            </a:endParaRPr>
          </a:p>
        </p:txBody>
      </p:sp>
      <p:pic>
        <p:nvPicPr>
          <p:cNvPr id="153" name="Picture 2">
            <a:extLst>
              <a:ext uri="{FF2B5EF4-FFF2-40B4-BE49-F238E27FC236}">
                <a16:creationId xmlns:a16="http://schemas.microsoft.com/office/drawing/2014/main" id="{C5C842B6-2F90-42EE-9BA7-E73EE07A699D}"/>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5087082" y="31385882"/>
            <a:ext cx="5490363" cy="4409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Picture 3">
            <a:extLst>
              <a:ext uri="{FF2B5EF4-FFF2-40B4-BE49-F238E27FC236}">
                <a16:creationId xmlns:a16="http://schemas.microsoft.com/office/drawing/2014/main" id="{49CA73D0-0814-44C9-82F9-13559F0FA5B8}"/>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0540935" y="31377376"/>
            <a:ext cx="5612404" cy="441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5" name="矩形 154">
            <a:extLst>
              <a:ext uri="{FF2B5EF4-FFF2-40B4-BE49-F238E27FC236}">
                <a16:creationId xmlns:a16="http://schemas.microsoft.com/office/drawing/2014/main" id="{2B9F4AD0-293C-4FB2-81F8-C8131171E000}"/>
              </a:ext>
            </a:extLst>
          </p:cNvPr>
          <p:cNvSpPr/>
          <p:nvPr/>
        </p:nvSpPr>
        <p:spPr>
          <a:xfrm>
            <a:off x="14552850" y="35841948"/>
            <a:ext cx="12589507" cy="564257"/>
          </a:xfrm>
          <a:prstGeom prst="rect">
            <a:avLst/>
          </a:prstGeom>
          <a:noFill/>
          <a:ln w="12700">
            <a:noFill/>
          </a:ln>
        </p:spPr>
        <p:txBody>
          <a:bodyPr wrap="square">
            <a:spAutoFit/>
          </a:bodyPr>
          <a:lstStyle/>
          <a:p>
            <a:pPr algn="just">
              <a:lnSpc>
                <a:spcPct val="120000"/>
              </a:lnSpc>
            </a:pPr>
            <a:r>
              <a:rPr lang="en-US" altLang="zh-CN" sz="2800" dirty="0">
                <a:latin typeface="Times New Roman" panose="02020603050405020304" pitchFamily="18" charset="0"/>
                <a:cs typeface="Times New Roman" panose="02020603050405020304" pitchFamily="18" charset="0"/>
              </a:rPr>
              <a:t>                                  (c)                                                           (d)</a:t>
            </a:r>
            <a:endParaRPr lang="zh-CN" altLang="en-US" sz="2800" dirty="0">
              <a:latin typeface="Times New Roman" panose="02020603050405020304" pitchFamily="18" charset="0"/>
              <a:cs typeface="Times New Roman" panose="02020603050405020304" pitchFamily="18" charset="0"/>
            </a:endParaRPr>
          </a:p>
        </p:txBody>
      </p:sp>
      <p:pic>
        <p:nvPicPr>
          <p:cNvPr id="7" name="图片 6">
            <a:extLst>
              <a:ext uri="{FF2B5EF4-FFF2-40B4-BE49-F238E27FC236}">
                <a16:creationId xmlns:a16="http://schemas.microsoft.com/office/drawing/2014/main" id="{DAC58746-7E37-4E6F-96B6-9ED70A8D4787}"/>
              </a:ext>
            </a:extLst>
          </p:cNvPr>
          <p:cNvPicPr>
            <a:picLocks noChangeAspect="1"/>
          </p:cNvPicPr>
          <p:nvPr/>
        </p:nvPicPr>
        <p:blipFill>
          <a:blip r:embed="rId16"/>
          <a:stretch>
            <a:fillRect/>
          </a:stretch>
        </p:blipFill>
        <p:spPr>
          <a:xfrm>
            <a:off x="815430" y="994189"/>
            <a:ext cx="3808223" cy="24773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3020</TotalTime>
  <Words>569</Words>
  <Application>Microsoft Office PowerPoint</Application>
  <PresentationFormat>自定义</PresentationFormat>
  <Paragraphs>134</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等线</vt:lpstr>
      <vt:lpstr>Arial</vt:lpstr>
      <vt:lpstr>Calibri</vt:lpstr>
      <vt:lpstr>Calibri Light</vt:lpstr>
      <vt:lpstr>Times New Roman</vt:lpstr>
      <vt:lpstr>Wingdings</vt:lpstr>
      <vt:lpstr>Office Theme</vt:lpstr>
      <vt:lpstr>PowerPoint 演示文稿</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Jay Larson</dc:creator>
  <dc:description>Quality poster printing_x000d__x000d_
www.genigraphics.com_x000d__x000d_
1-800-790-4001</dc:description>
  <cp:lastModifiedBy>Admin</cp:lastModifiedBy>
  <cp:revision>134</cp:revision>
  <cp:lastPrinted>2013-02-12T02:21:00Z</cp:lastPrinted>
  <dcterms:created xsi:type="dcterms:W3CDTF">2013-02-10T21:14:00Z</dcterms:created>
  <dcterms:modified xsi:type="dcterms:W3CDTF">2022-08-04T08:04:47Z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